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312" r:id="rId6"/>
    <p:sldId id="329" r:id="rId7"/>
    <p:sldId id="330" r:id="rId8"/>
    <p:sldId id="322" r:id="rId9"/>
    <p:sldId id="333" r:id="rId10"/>
    <p:sldId id="334" r:id="rId11"/>
    <p:sldId id="335" r:id="rId12"/>
    <p:sldId id="317" r:id="rId13"/>
    <p:sldId id="336" r:id="rId14"/>
    <p:sldId id="332" r:id="rId15"/>
    <p:sldId id="328" r:id="rId16"/>
    <p:sldId id="331" r:id="rId17"/>
    <p:sldId id="337" r:id="rId18"/>
    <p:sldId id="338" r:id="rId19"/>
  </p:sldIdLst>
  <p:sldSz cx="18288000" cy="10287000"/>
  <p:notesSz cx="6858000" cy="9144000"/>
  <p:embeddedFontLst>
    <p:embeddedFont>
      <p:font typeface="Avenir Next LT Pro" panose="020B0504020202020204" pitchFamily="34" charset="77"/>
      <p:regular r:id="rId21"/>
      <p:bold r:id="rId22"/>
      <p:italic r:id="rId23"/>
      <p:boldItalic r:id="rId24"/>
    </p:embeddedFont>
    <p:embeddedFont>
      <p:font typeface="Avenir Next LT Pro Demi" panose="020B0504020202020204" pitchFamily="34" charset="77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CF"/>
    <a:srgbClr val="C1004A"/>
    <a:srgbClr val="D4005F"/>
    <a:srgbClr val="9D0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/>
    <p:restoredTop sz="94704"/>
  </p:normalViewPr>
  <p:slideViewPr>
    <p:cSldViewPr snapToGrid="0">
      <p:cViewPr varScale="1">
        <p:scale>
          <a:sx n="78" d="100"/>
          <a:sy n="78" d="100"/>
        </p:scale>
        <p:origin x="944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39E9F-F84D-4F8A-B5FB-BF042F9A1343}" type="datetimeFigureOut">
              <a:rPr lang="nl-NL" smtClean="0"/>
              <a:t>11-03-2025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C8933-FF54-4512-BB48-6F879F0E78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96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C8933-FF54-4512-BB48-6F879F0E782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056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33EDA-B2B5-968C-5513-32F8F02C9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1A127C-31AA-F788-C7A4-B1B45B30F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264C73-7B1A-E981-6B7E-F049DE50B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9FEEE7-1173-5BFB-BC04-5F8A9A008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C8933-FF54-4512-BB48-6F879F0E782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38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3D618-9E17-3F74-3A37-C14F1A08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CC6BE4E-281D-314C-9F00-6B731DB2F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8774FF-0A25-11EB-CF0B-A0945827C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4304D7-C929-70EA-033F-B339B73D0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C8933-FF54-4512-BB48-6F879F0E78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74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C7CA5-92F0-4315-A03F-0A7F73037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F6E5803-C51E-40B3-BC9A-37C722D5B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BFEEA5-D3F0-0615-797B-1E17A4753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2FF3DD-DA83-DC3A-4524-9099C41A6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C8933-FF54-4512-BB48-6F879F0E782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86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ADD6B-C767-4620-FEC5-650962F8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E8804E-3379-93DE-3087-2094B4102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BC8AEA-825A-E3B1-F322-38E073111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7A42A4-D75B-FE35-C547-1DCA7733E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C8933-FF54-4512-BB48-6F879F0E782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022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59BA1-BF8A-A2A1-5816-0CAB8A362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AB8D490-3E1E-682A-06B4-E65DB17B8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5040EB0-4BFA-CC0D-E84E-D8777A211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863F3B-8381-D85E-C95D-684D9FDC3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C8933-FF54-4512-BB48-6F879F0E782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47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0F666-BC83-C377-448B-C04B96002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91D0F2D-D91E-5DD5-C245-3FF099CB2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2E508DA-7841-A77F-3533-D17B59053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8BF4F1-5EB3-737D-4361-CBC995432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C8933-FF54-4512-BB48-6F879F0E782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86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1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68406" y="-38100"/>
            <a:ext cx="10287000" cy="102870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119226" y="2809212"/>
            <a:ext cx="2334288" cy="233428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8D1B"/>
            </a:solidFill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3611473" y="2406788"/>
            <a:ext cx="4300434" cy="4300434"/>
          </a:xfrm>
          <a:custGeom>
            <a:avLst/>
            <a:gdLst/>
            <a:ahLst/>
            <a:cxnLst/>
            <a:rect l="l" t="t" r="r" b="b"/>
            <a:pathLst>
              <a:path w="4300434" h="4300434">
                <a:moveTo>
                  <a:pt x="0" y="0"/>
                </a:moveTo>
                <a:lnTo>
                  <a:pt x="4300433" y="0"/>
                </a:lnTo>
                <a:lnTo>
                  <a:pt x="4300433" y="4300433"/>
                </a:lnTo>
                <a:lnTo>
                  <a:pt x="0" y="4300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grpSp>
        <p:nvGrpSpPr>
          <p:cNvPr id="7" name="Group 7"/>
          <p:cNvGrpSpPr/>
          <p:nvPr/>
        </p:nvGrpSpPr>
        <p:grpSpPr>
          <a:xfrm>
            <a:off x="9144000" y="5143500"/>
            <a:ext cx="2334288" cy="233428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8D1B"/>
            </a:solidFill>
          </p:spPr>
          <p:txBody>
            <a:bodyPr/>
            <a:lstStyle/>
            <a:p>
              <a:endParaRPr lang="nl-NL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35391" y="8345733"/>
            <a:ext cx="18423391" cy="3912666"/>
            <a:chOff x="0" y="0"/>
            <a:chExt cx="4852251" cy="10304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52251" cy="1030496"/>
            </a:xfrm>
            <a:custGeom>
              <a:avLst/>
              <a:gdLst/>
              <a:ahLst/>
              <a:cxnLst/>
              <a:rect l="l" t="t" r="r" b="b"/>
              <a:pathLst>
                <a:path w="4852251" h="1030496">
                  <a:moveTo>
                    <a:pt x="0" y="0"/>
                  </a:moveTo>
                  <a:lnTo>
                    <a:pt x="4852251" y="0"/>
                  </a:lnTo>
                  <a:lnTo>
                    <a:pt x="4852251" y="1030496"/>
                  </a:lnTo>
                  <a:lnTo>
                    <a:pt x="0" y="1030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76349" y="6019451"/>
            <a:ext cx="6100330" cy="74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dirty="0">
                <a:solidFill>
                  <a:srgbClr val="F18D1B"/>
                </a:solidFill>
                <a:latin typeface="Avenir Next LT Pro"/>
              </a:rPr>
              <a:t>11 </a:t>
            </a:r>
            <a:r>
              <a:rPr lang="en-US" sz="4500" dirty="0" err="1">
                <a:solidFill>
                  <a:srgbClr val="F18D1B"/>
                </a:solidFill>
                <a:latin typeface="Avenir Next LT Pro"/>
              </a:rPr>
              <a:t>maart</a:t>
            </a:r>
            <a:r>
              <a:rPr lang="en-US" sz="4500" dirty="0">
                <a:solidFill>
                  <a:srgbClr val="F18D1B"/>
                </a:solidFill>
                <a:latin typeface="Avenir Next LT Pro"/>
              </a:rPr>
              <a:t> 2025</a:t>
            </a:r>
            <a:endParaRPr lang="en-US" sz="4500" dirty="0">
              <a:solidFill>
                <a:srgbClr val="F18D1B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C6246B1-B523-9AF7-DFBC-DAC749EC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4" y="9029700"/>
            <a:ext cx="7376145" cy="865790"/>
          </a:xfrm>
          <a:prstGeom prst="rect">
            <a:avLst/>
          </a:prstGeom>
        </p:spPr>
      </p:pic>
      <p:pic>
        <p:nvPicPr>
          <p:cNvPr id="21" name="Afbeelding 20" descr="Afbeelding met Lettertype, schermopname, Graphics, logo&#10;&#10;Automatisch gegenereerde beschrijving">
            <a:extLst>
              <a:ext uri="{FF2B5EF4-FFF2-40B4-BE49-F238E27FC236}">
                <a16:creationId xmlns:a16="http://schemas.microsoft.com/office/drawing/2014/main" id="{26D05416-269F-1969-F6E5-ECFE49C0B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80" y="8115300"/>
            <a:ext cx="5715000" cy="2286000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8D0E5BE0-48C1-290F-E46A-D4DC40989803}"/>
              </a:ext>
            </a:extLst>
          </p:cNvPr>
          <p:cNvSpPr txBox="1"/>
          <p:nvPr/>
        </p:nvSpPr>
        <p:spPr>
          <a:xfrm>
            <a:off x="776349" y="570213"/>
            <a:ext cx="13318252" cy="3712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89"/>
              </a:lnSpc>
            </a:pPr>
            <a:r>
              <a:rPr lang="en-US" sz="8800" dirty="0" err="1">
                <a:solidFill>
                  <a:srgbClr val="FFFFFF"/>
                </a:solidFill>
                <a:latin typeface="Avenir Next LT Pro Demi"/>
              </a:rPr>
              <a:t>Directeuren</a:t>
            </a:r>
            <a:r>
              <a:rPr lang="en-US" sz="8800" dirty="0">
                <a:solidFill>
                  <a:srgbClr val="FFFFFF"/>
                </a:solidFill>
                <a:latin typeface="Avenir Next LT Pro Demi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Avenir Next LT Pro Demi"/>
              </a:rPr>
              <a:t>en</a:t>
            </a:r>
            <a:r>
              <a:rPr lang="en-US" sz="8800" dirty="0">
                <a:solidFill>
                  <a:srgbClr val="FFFFFF"/>
                </a:solidFill>
                <a:latin typeface="Avenir Next LT Pro Demi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Avenir Next LT Pro Demi"/>
              </a:rPr>
              <a:t>locatiemanagers</a:t>
            </a:r>
            <a:r>
              <a:rPr lang="en-US" sz="8800" dirty="0">
                <a:solidFill>
                  <a:srgbClr val="FFFFFF"/>
                </a:solidFill>
                <a:latin typeface="Avenir Next LT Pro Demi"/>
              </a:rPr>
              <a:t> 2025 </a:t>
            </a:r>
            <a:endParaRPr lang="en-US" sz="8800" dirty="0">
              <a:solidFill>
                <a:srgbClr val="FFFFFF"/>
              </a:solidFill>
              <a:latin typeface="Avenir Next LT Pro Demi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D3E601C7-B4F0-6288-491C-0E7337A8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9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73969-4307-779B-FA4C-75DA7372B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48736E81-0547-8340-C82E-1BA8448AEBB0}"/>
              </a:ext>
            </a:extLst>
          </p:cNvPr>
          <p:cNvSpPr/>
          <p:nvPr/>
        </p:nvSpPr>
        <p:spPr>
          <a:xfrm>
            <a:off x="14245633" y="449218"/>
            <a:ext cx="3564655" cy="3564655"/>
          </a:xfrm>
          <a:custGeom>
            <a:avLst/>
            <a:gdLst/>
            <a:ahLst/>
            <a:cxnLst/>
            <a:rect l="l" t="t" r="r" b="b"/>
            <a:pathLst>
              <a:path w="3564655" h="3564655">
                <a:moveTo>
                  <a:pt x="0" y="0"/>
                </a:moveTo>
                <a:lnTo>
                  <a:pt x="3564655" y="0"/>
                </a:lnTo>
                <a:lnTo>
                  <a:pt x="3564655" y="3564655"/>
                </a:lnTo>
                <a:lnTo>
                  <a:pt x="0" y="356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325C3C6-7A32-B6F5-AB46-D7A51C7A00B7}"/>
              </a:ext>
            </a:extLst>
          </p:cNvPr>
          <p:cNvSpPr txBox="1"/>
          <p:nvPr/>
        </p:nvSpPr>
        <p:spPr>
          <a:xfrm>
            <a:off x="842549" y="915636"/>
            <a:ext cx="13180972" cy="7439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3"/>
              </a:lnSpc>
            </a:pPr>
            <a:r>
              <a:rPr lang="nl-NL" sz="6350" dirty="0">
                <a:latin typeface="Avenir Next LT Pro Demi"/>
              </a:rPr>
              <a:t>Interprofessioneel Samen Opleiden en Professionaliseren: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Stand van zaken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Leerteams volgend studiejaar</a:t>
            </a:r>
            <a:endParaRPr lang="nl-NL" sz="1500" dirty="0">
              <a:latin typeface="Avenir Next LT Pro"/>
            </a:endParaRP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Samen uitvragen praktijkplaatsen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Kritische reflectie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Voortgangsrapportage RIF</a:t>
            </a:r>
            <a:endParaRPr lang="nl-NL" sz="5400" dirty="0">
              <a:latin typeface="Avenir Next LT Pro"/>
            </a:endParaRPr>
          </a:p>
          <a:p>
            <a:pPr marL="857250" indent="-857250">
              <a:lnSpc>
                <a:spcPts val="7653"/>
              </a:lnSpc>
              <a:buFont typeface="Arial" panose="020B0604020202020204" pitchFamily="34" charset="0"/>
              <a:buChar char="•"/>
            </a:pPr>
            <a:endParaRPr lang="en-US" sz="5400" dirty="0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3806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35AA1-647D-6433-4C61-581FFC651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4F14B394-412D-3813-DAE2-2DAE0E662524}"/>
              </a:ext>
            </a:extLst>
          </p:cNvPr>
          <p:cNvSpPr/>
          <p:nvPr/>
        </p:nvSpPr>
        <p:spPr>
          <a:xfrm>
            <a:off x="14561318" y="255996"/>
            <a:ext cx="3564655" cy="3564655"/>
          </a:xfrm>
          <a:custGeom>
            <a:avLst/>
            <a:gdLst/>
            <a:ahLst/>
            <a:cxnLst/>
            <a:rect l="l" t="t" r="r" b="b"/>
            <a:pathLst>
              <a:path w="3564655" h="3564655">
                <a:moveTo>
                  <a:pt x="0" y="0"/>
                </a:moveTo>
                <a:lnTo>
                  <a:pt x="3564655" y="0"/>
                </a:lnTo>
                <a:lnTo>
                  <a:pt x="3564655" y="3564655"/>
                </a:lnTo>
                <a:lnTo>
                  <a:pt x="0" y="356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A97B8C9-6A32-2468-D785-F0B3B45300D4}"/>
              </a:ext>
            </a:extLst>
          </p:cNvPr>
          <p:cNvSpPr txBox="1"/>
          <p:nvPr/>
        </p:nvSpPr>
        <p:spPr>
          <a:xfrm>
            <a:off x="502369" y="493317"/>
            <a:ext cx="14846486" cy="6310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3"/>
              </a:lnSpc>
            </a:pPr>
            <a:r>
              <a:rPr lang="nl-NL" sz="6000" spc="190" dirty="0">
                <a:latin typeface="Avenir Next LT Pro Demi"/>
              </a:rPr>
              <a:t>Hoe kunnen we de tandem versterken?</a:t>
            </a:r>
            <a:endParaRPr lang="nl-NL" sz="6000" dirty="0">
              <a:latin typeface="Avenir Next LT Pro Demi"/>
            </a:endParaRPr>
          </a:p>
          <a:p>
            <a:pPr marL="857250" indent="-8572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Wat typeert jullie samenwerking?</a:t>
            </a:r>
            <a:endParaRPr lang="nl-NL" sz="2000" dirty="0">
              <a:latin typeface="Avenir Next LT Pro"/>
            </a:endParaRPr>
          </a:p>
          <a:p>
            <a:pPr>
              <a:spcAft>
                <a:spcPts val="600"/>
              </a:spcAft>
            </a:pPr>
            <a:r>
              <a:rPr lang="nl-NL" sz="2800" i="1" dirty="0">
                <a:latin typeface="Avenir Next LT Pro"/>
              </a:rPr>
              <a:t>	Denk ook aan praktische zaken, zoals: Hoe vaak spreken jullie elkaar? Hoe komt de 	agenda tot stand?</a:t>
            </a:r>
            <a:endParaRPr lang="nl-NL" sz="5400" dirty="0">
              <a:latin typeface="Avenir Next LT Pro"/>
            </a:endParaRPr>
          </a:p>
          <a:p>
            <a:pPr marL="85725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Avenir Next LT Pro"/>
              </a:rPr>
              <a:t>Wat </a:t>
            </a:r>
            <a:r>
              <a:rPr lang="en-US" sz="4800" dirty="0" err="1">
                <a:latin typeface="Avenir Next LT Pro"/>
              </a:rPr>
              <a:t>zou</a:t>
            </a:r>
            <a:r>
              <a:rPr lang="en-US" sz="4800" dirty="0">
                <a:latin typeface="Avenir Next LT Pro"/>
              </a:rPr>
              <a:t> </a:t>
            </a:r>
            <a:r>
              <a:rPr lang="en-US" sz="4800" dirty="0" err="1">
                <a:latin typeface="Avenir Next LT Pro"/>
              </a:rPr>
              <a:t>jullie</a:t>
            </a:r>
            <a:r>
              <a:rPr lang="en-US" sz="4800" dirty="0">
                <a:latin typeface="Avenir Next LT Pro"/>
              </a:rPr>
              <a:t> </a:t>
            </a:r>
            <a:r>
              <a:rPr lang="en-US" sz="4800" dirty="0" err="1">
                <a:latin typeface="Avenir Next LT Pro"/>
              </a:rPr>
              <a:t>samenwerking</a:t>
            </a:r>
            <a:r>
              <a:rPr lang="en-US" sz="4800" dirty="0">
                <a:latin typeface="Avenir Next LT Pro"/>
              </a:rPr>
              <a:t> </a:t>
            </a:r>
            <a:r>
              <a:rPr lang="en-US" sz="4800" dirty="0" err="1">
                <a:latin typeface="Avenir Next LT Pro"/>
              </a:rPr>
              <a:t>versterken</a:t>
            </a:r>
            <a:r>
              <a:rPr lang="en-US" sz="4800" dirty="0">
                <a:latin typeface="Avenir Next LT Pro"/>
              </a:rPr>
              <a:t>?</a:t>
            </a:r>
          </a:p>
          <a:p>
            <a:pPr marL="85725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Avenir Next LT Pro"/>
              </a:rPr>
              <a:t>Hoe </a:t>
            </a:r>
            <a:r>
              <a:rPr lang="en-US" sz="4800" dirty="0" err="1">
                <a:latin typeface="Avenir Next LT Pro"/>
              </a:rPr>
              <a:t>kunnen</a:t>
            </a:r>
            <a:r>
              <a:rPr lang="en-US" sz="4800" dirty="0">
                <a:latin typeface="Avenir Next LT Pro"/>
              </a:rPr>
              <a:t> </a:t>
            </a:r>
            <a:r>
              <a:rPr lang="en-US" sz="4800" dirty="0" err="1">
                <a:latin typeface="Avenir Next LT Pro"/>
              </a:rPr>
              <a:t>jullie</a:t>
            </a:r>
            <a:r>
              <a:rPr lang="en-US" sz="4800" dirty="0">
                <a:latin typeface="Avenir Next LT Pro"/>
              </a:rPr>
              <a:t> de tandems </a:t>
            </a:r>
            <a:r>
              <a:rPr lang="en-US" sz="4800" dirty="0" err="1">
                <a:latin typeface="Avenir Next LT Pro"/>
              </a:rPr>
              <a:t>directeur-opleider</a:t>
            </a:r>
            <a:r>
              <a:rPr lang="en-US" sz="4800" dirty="0">
                <a:latin typeface="Avenir Next LT Pro"/>
              </a:rPr>
              <a:t> </a:t>
            </a:r>
            <a:r>
              <a:rPr lang="en-US" sz="4800" dirty="0" err="1">
                <a:latin typeface="Avenir Next LT Pro"/>
              </a:rPr>
              <a:t>versterken</a:t>
            </a:r>
            <a:r>
              <a:rPr lang="en-US" sz="4800" dirty="0">
                <a:latin typeface="Avenir Next LT Pro"/>
              </a:rPr>
              <a:t>?</a:t>
            </a:r>
          </a:p>
        </p:txBody>
      </p:sp>
      <p:pic>
        <p:nvPicPr>
          <p:cNvPr id="1028" name="Picture 4" descr="Driewieler Italtrike Champion Super Touring">
            <a:extLst>
              <a:ext uri="{FF2B5EF4-FFF2-40B4-BE49-F238E27FC236}">
                <a16:creationId xmlns:a16="http://schemas.microsoft.com/office/drawing/2014/main" id="{96A6A5D7-5DF7-D812-CA6B-B17B34A1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0" t="22587" r="21586"/>
          <a:stretch/>
        </p:blipFill>
        <p:spPr bwMode="auto">
          <a:xfrm>
            <a:off x="0" y="6813000"/>
            <a:ext cx="3570374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duisterend gordijn Tandem set, vector design elementen - PIXERS.NL">
            <a:extLst>
              <a:ext uri="{FF2B5EF4-FFF2-40B4-BE49-F238E27FC236}">
                <a16:creationId xmlns:a16="http://schemas.microsoft.com/office/drawing/2014/main" id="{E778A963-1176-490E-3C86-3BCA5F31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56" y="6831000"/>
            <a:ext cx="2444399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ndem Verhuur Tilburg - The Taste Of Work">
            <a:extLst>
              <a:ext uri="{FF2B5EF4-FFF2-40B4-BE49-F238E27FC236}">
                <a16:creationId xmlns:a16="http://schemas.microsoft.com/office/drawing/2014/main" id="{615F1E6A-0236-9D03-8914-FA60C2732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15238" r="11415" b="3809"/>
          <a:stretch/>
        </p:blipFill>
        <p:spPr bwMode="auto">
          <a:xfrm>
            <a:off x="3520347" y="6831000"/>
            <a:ext cx="3991835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Fietswiel, wiel, Landvoertuig, voertuig&#10;&#10;Door AI gegenereerde inhoud is mogelijk onjuist.">
            <a:extLst>
              <a:ext uri="{FF2B5EF4-FFF2-40B4-BE49-F238E27FC236}">
                <a16:creationId xmlns:a16="http://schemas.microsoft.com/office/drawing/2014/main" id="{CEDF4C71-29FB-2461-8D1C-C072B9C9B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r="7131"/>
          <a:stretch/>
        </p:blipFill>
        <p:spPr>
          <a:xfrm>
            <a:off x="9918760" y="6831000"/>
            <a:ext cx="3550102" cy="3492000"/>
          </a:xfrm>
          <a:prstGeom prst="rect">
            <a:avLst/>
          </a:prstGeom>
        </p:spPr>
      </p:pic>
      <p:pic>
        <p:nvPicPr>
          <p:cNvPr id="1034" name="Picture 10" descr="Ouxi V8 Fatbike max 25 km/h">
            <a:extLst>
              <a:ext uri="{FF2B5EF4-FFF2-40B4-BE49-F238E27FC236}">
                <a16:creationId xmlns:a16="http://schemas.microsoft.com/office/drawing/2014/main" id="{9FA69E37-5D33-1E54-A43D-700D2E89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67" y="6831000"/>
            <a:ext cx="4806933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5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AA525-AE72-B1EF-A760-7BD00889D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2CFAF6B2-33A1-0AA7-4364-1E702E23A95C}"/>
              </a:ext>
            </a:extLst>
          </p:cNvPr>
          <p:cNvSpPr/>
          <p:nvPr/>
        </p:nvSpPr>
        <p:spPr>
          <a:xfrm>
            <a:off x="14245633" y="449218"/>
            <a:ext cx="3564655" cy="3564655"/>
          </a:xfrm>
          <a:custGeom>
            <a:avLst/>
            <a:gdLst/>
            <a:ahLst/>
            <a:cxnLst/>
            <a:rect l="l" t="t" r="r" b="b"/>
            <a:pathLst>
              <a:path w="3564655" h="3564655">
                <a:moveTo>
                  <a:pt x="0" y="0"/>
                </a:moveTo>
                <a:lnTo>
                  <a:pt x="3564655" y="0"/>
                </a:lnTo>
                <a:lnTo>
                  <a:pt x="3564655" y="3564655"/>
                </a:lnTo>
                <a:lnTo>
                  <a:pt x="0" y="356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20FBEA6-C9E0-35D5-FF49-CADC23FB62CE}"/>
              </a:ext>
            </a:extLst>
          </p:cNvPr>
          <p:cNvSpPr txBox="1"/>
          <p:nvPr/>
        </p:nvSpPr>
        <p:spPr>
          <a:xfrm>
            <a:off x="842549" y="915636"/>
            <a:ext cx="13180972" cy="3662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3"/>
              </a:lnSpc>
            </a:pPr>
            <a:r>
              <a:rPr lang="nl-NL" sz="6350" dirty="0">
                <a:latin typeface="Avenir Next LT Pro Demi"/>
              </a:rPr>
              <a:t>Ontwikkelingen: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 err="1">
                <a:latin typeface="Avenir Next LT Pro"/>
              </a:rPr>
              <a:t>Honoursprogramma</a:t>
            </a:r>
            <a:r>
              <a:rPr lang="nl-NL" sz="4800" dirty="0">
                <a:latin typeface="Avenir Next LT Pro"/>
              </a:rPr>
              <a:t>: oproep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De P van ISOP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 err="1">
                <a:latin typeface="Avenir Next LT Pro"/>
              </a:rPr>
              <a:t>Openscholendag</a:t>
            </a:r>
            <a:endParaRPr lang="en-US" sz="5400" dirty="0">
              <a:latin typeface="Avenir Next LT Pro"/>
            </a:endParaRPr>
          </a:p>
        </p:txBody>
      </p:sp>
      <p:pic>
        <p:nvPicPr>
          <p:cNvPr id="5" name="Afbeelding 4" descr="Afbeelding met tekst, Menselijk gezicht, kleding, schermopname&#10;&#10;Door AI gegenereerde inhoud is mogelijk onjuist.">
            <a:extLst>
              <a:ext uri="{FF2B5EF4-FFF2-40B4-BE49-F238E27FC236}">
                <a16:creationId xmlns:a16="http://schemas.microsoft.com/office/drawing/2014/main" id="{4666DAD1-689F-C7AA-B1BD-F1F728A5E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0"/>
            <a:ext cx="18303513" cy="102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Menselijk gezicht, schermopname, Website&#10;&#10;Door AI gegenereerde inhoud is mogelijk onjuist.">
            <a:extLst>
              <a:ext uri="{FF2B5EF4-FFF2-40B4-BE49-F238E27FC236}">
                <a16:creationId xmlns:a16="http://schemas.microsoft.com/office/drawing/2014/main" id="{948FDFDA-7226-E71E-28D9-62EA6633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08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Webpagina, Website&#10;&#10;Door AI gegenereerde inhoud is mogelijk onjuist.">
            <a:extLst>
              <a:ext uri="{FF2B5EF4-FFF2-40B4-BE49-F238E27FC236}">
                <a16:creationId xmlns:a16="http://schemas.microsoft.com/office/drawing/2014/main" id="{4D8B6A54-4D2D-8C24-23F8-1BDA73982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6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3E92EAFC-A5C5-412E-1F08-14AE568CC283}"/>
              </a:ext>
            </a:extLst>
          </p:cNvPr>
          <p:cNvSpPr/>
          <p:nvPr/>
        </p:nvSpPr>
        <p:spPr>
          <a:xfrm>
            <a:off x="453433" y="353968"/>
            <a:ext cx="3564655" cy="3564655"/>
          </a:xfrm>
          <a:custGeom>
            <a:avLst/>
            <a:gdLst/>
            <a:ahLst/>
            <a:cxnLst/>
            <a:rect l="l" t="t" r="r" b="b"/>
            <a:pathLst>
              <a:path w="3564655" h="3564655">
                <a:moveTo>
                  <a:pt x="0" y="0"/>
                </a:moveTo>
                <a:lnTo>
                  <a:pt x="3564655" y="0"/>
                </a:lnTo>
                <a:lnTo>
                  <a:pt x="3564655" y="3564655"/>
                </a:lnTo>
                <a:lnTo>
                  <a:pt x="0" y="356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7B18F22-D83C-9FA0-F13B-5167011509DC}"/>
              </a:ext>
            </a:extLst>
          </p:cNvPr>
          <p:cNvSpPr txBox="1"/>
          <p:nvPr/>
        </p:nvSpPr>
        <p:spPr>
          <a:xfrm>
            <a:off x="4404899" y="885206"/>
            <a:ext cx="13180972" cy="8798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3"/>
              </a:lnSpc>
            </a:pPr>
            <a:r>
              <a:rPr lang="nl-NL" sz="6350" dirty="0">
                <a:latin typeface="Avenir Next LT Pro Demi"/>
              </a:rPr>
              <a:t>Agenda:</a:t>
            </a:r>
            <a:endParaRPr lang="nl-NL" sz="4800" dirty="0">
              <a:solidFill>
                <a:srgbClr val="F000CF"/>
              </a:solidFill>
              <a:latin typeface="Avenir Next LT Pro"/>
            </a:endParaRP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Mededelingen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ISOP, o.a.</a:t>
            </a:r>
          </a:p>
          <a:p>
            <a:pPr>
              <a:lnSpc>
                <a:spcPts val="7053"/>
              </a:lnSpc>
            </a:pPr>
            <a:r>
              <a:rPr lang="nl-NL" sz="4800" dirty="0">
                <a:latin typeface="Avenir Next LT Pro"/>
              </a:rPr>
              <a:t>	- Samen uitvragen praktijkplekken</a:t>
            </a:r>
          </a:p>
          <a:p>
            <a:pPr>
              <a:lnSpc>
                <a:spcPts val="7053"/>
              </a:lnSpc>
            </a:pPr>
            <a:r>
              <a:rPr lang="nl-NL" sz="4800" dirty="0">
                <a:latin typeface="Avenir Next LT Pro"/>
              </a:rPr>
              <a:t>	- Aarden in het werkveld</a:t>
            </a:r>
          </a:p>
          <a:p>
            <a:pPr>
              <a:lnSpc>
                <a:spcPts val="7053"/>
              </a:lnSpc>
            </a:pPr>
            <a:r>
              <a:rPr lang="nl-NL" sz="4800" dirty="0">
                <a:latin typeface="Avenir Next LT Pro"/>
              </a:rPr>
              <a:t>	- Voortgangsrapportage (input)</a:t>
            </a:r>
          </a:p>
          <a:p>
            <a:pPr>
              <a:lnSpc>
                <a:spcPts val="4053"/>
              </a:lnSpc>
            </a:pPr>
            <a:r>
              <a:rPr lang="nl-NL" sz="1500" dirty="0">
                <a:latin typeface="Avenir Next LT Pro"/>
              </a:rPr>
              <a:t>   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De tandem versterken (interactief)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Ontwikkelingen binnen het partnerschap</a:t>
            </a:r>
            <a:endParaRPr lang="nl-NL" sz="5400" dirty="0">
              <a:latin typeface="Avenir Next LT Pro"/>
            </a:endParaRPr>
          </a:p>
          <a:p>
            <a:pPr marL="857250" indent="-857250">
              <a:lnSpc>
                <a:spcPts val="7653"/>
              </a:lnSpc>
              <a:buFont typeface="Arial" panose="020B0604020202020204" pitchFamily="34" charset="0"/>
              <a:buChar char="•"/>
            </a:pPr>
            <a:endParaRPr lang="en-US" sz="5400" dirty="0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787273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8CEE-EC18-EDDD-5D53-C53F17627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AF134BDA-4A9E-F960-FEDD-70638748256C}"/>
              </a:ext>
            </a:extLst>
          </p:cNvPr>
          <p:cNvSpPr/>
          <p:nvPr/>
        </p:nvSpPr>
        <p:spPr>
          <a:xfrm>
            <a:off x="14245633" y="449218"/>
            <a:ext cx="3564655" cy="3564655"/>
          </a:xfrm>
          <a:custGeom>
            <a:avLst/>
            <a:gdLst/>
            <a:ahLst/>
            <a:cxnLst/>
            <a:rect l="l" t="t" r="r" b="b"/>
            <a:pathLst>
              <a:path w="3564655" h="3564655">
                <a:moveTo>
                  <a:pt x="0" y="0"/>
                </a:moveTo>
                <a:lnTo>
                  <a:pt x="3564655" y="0"/>
                </a:lnTo>
                <a:lnTo>
                  <a:pt x="3564655" y="3564655"/>
                </a:lnTo>
                <a:lnTo>
                  <a:pt x="0" y="356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87F59B0-DCF7-30C6-AB26-BD57D3B3B46E}"/>
              </a:ext>
            </a:extLst>
          </p:cNvPr>
          <p:cNvSpPr txBox="1"/>
          <p:nvPr/>
        </p:nvSpPr>
        <p:spPr>
          <a:xfrm>
            <a:off x="842549" y="915636"/>
            <a:ext cx="13180972" cy="645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3"/>
              </a:lnSpc>
            </a:pPr>
            <a:r>
              <a:rPr lang="nl-NL" sz="6350" dirty="0">
                <a:latin typeface="Avenir Next LT Pro Demi"/>
              </a:rPr>
              <a:t>Mededelingen: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Ad-DEP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Aarden in het werkveld</a:t>
            </a:r>
            <a:endParaRPr lang="nl-NL" sz="1500" dirty="0">
              <a:latin typeface="Avenir Next LT Pro"/>
            </a:endParaRP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Bijeenkomst Onderwijsregio over Professionalisering 8 april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Jaarplanning</a:t>
            </a:r>
            <a:endParaRPr lang="nl-NL" sz="5400" dirty="0">
              <a:latin typeface="Avenir Next LT Pro"/>
            </a:endParaRPr>
          </a:p>
          <a:p>
            <a:pPr marL="857250" indent="-857250">
              <a:lnSpc>
                <a:spcPts val="7653"/>
              </a:lnSpc>
              <a:buFont typeface="Arial" panose="020B0604020202020204" pitchFamily="34" charset="0"/>
              <a:buChar char="•"/>
            </a:pPr>
            <a:endParaRPr lang="en-US" sz="5400" dirty="0">
              <a:latin typeface="Avenir Next LT Pro"/>
            </a:endParaRPr>
          </a:p>
        </p:txBody>
      </p:sp>
      <p:pic>
        <p:nvPicPr>
          <p:cNvPr id="5" name="Afbeelding 4" descr="Afbeelding met kleding, persoon, tekst, Menselijk gezicht&#10;&#10;Door AI gegenereerde inhoud is mogelijk onjuist.">
            <a:extLst>
              <a:ext uri="{FF2B5EF4-FFF2-40B4-BE49-F238E27FC236}">
                <a16:creationId xmlns:a16="http://schemas.microsoft.com/office/drawing/2014/main" id="{53A631CB-E393-571A-29A2-0181B576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08" y="3284"/>
            <a:ext cx="7259992" cy="10287000"/>
          </a:xfrm>
          <a:prstGeom prst="rect">
            <a:avLst/>
          </a:prstGeom>
        </p:spPr>
      </p:pic>
      <p:pic>
        <p:nvPicPr>
          <p:cNvPr id="7" name="Afbeelding 6" descr="Afbeelding met tekst, Menselijk gezicht, schermopname, Website&#10;&#10;Door AI gegenereerde inhoud is mogelijk onjuist.">
            <a:extLst>
              <a:ext uri="{FF2B5EF4-FFF2-40B4-BE49-F238E27FC236}">
                <a16:creationId xmlns:a16="http://schemas.microsoft.com/office/drawing/2014/main" id="{E7E59AF7-EFCC-B364-3BA6-F167AE9F7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69" y="0"/>
            <a:ext cx="14729931" cy="10308763"/>
          </a:xfrm>
          <a:prstGeom prst="rect">
            <a:avLst/>
          </a:prstGeom>
        </p:spPr>
      </p:pic>
      <p:pic>
        <p:nvPicPr>
          <p:cNvPr id="9" name="Afbeelding 8" descr="Afbeelding met tekst, schermopname, Lettertype, Website&#10;&#10;Door AI gegenereerde inhoud is mogelijk onjuist.">
            <a:extLst>
              <a:ext uri="{FF2B5EF4-FFF2-40B4-BE49-F238E27FC236}">
                <a16:creationId xmlns:a16="http://schemas.microsoft.com/office/drawing/2014/main" id="{C6DF88DC-A9A7-67ED-4B3F-AAC6B3E9E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26" y="-30757"/>
            <a:ext cx="12868474" cy="103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5E79A-B76F-70FE-9179-CB987152C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BAE74CC4-AE35-848E-B9E6-ADAB9EF24B00}"/>
              </a:ext>
            </a:extLst>
          </p:cNvPr>
          <p:cNvSpPr/>
          <p:nvPr/>
        </p:nvSpPr>
        <p:spPr>
          <a:xfrm>
            <a:off x="14245633" y="449218"/>
            <a:ext cx="3564655" cy="3564655"/>
          </a:xfrm>
          <a:custGeom>
            <a:avLst/>
            <a:gdLst/>
            <a:ahLst/>
            <a:cxnLst/>
            <a:rect l="l" t="t" r="r" b="b"/>
            <a:pathLst>
              <a:path w="3564655" h="3564655">
                <a:moveTo>
                  <a:pt x="0" y="0"/>
                </a:moveTo>
                <a:lnTo>
                  <a:pt x="3564655" y="0"/>
                </a:lnTo>
                <a:lnTo>
                  <a:pt x="3564655" y="3564655"/>
                </a:lnTo>
                <a:lnTo>
                  <a:pt x="0" y="356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E3BB99E-CA0A-2B85-434C-A42D15950E89}"/>
              </a:ext>
            </a:extLst>
          </p:cNvPr>
          <p:cNvSpPr txBox="1"/>
          <p:nvPr/>
        </p:nvSpPr>
        <p:spPr>
          <a:xfrm>
            <a:off x="842549" y="915636"/>
            <a:ext cx="13180972" cy="7439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3"/>
              </a:lnSpc>
            </a:pPr>
            <a:r>
              <a:rPr lang="nl-NL" sz="6350" dirty="0">
                <a:latin typeface="Avenir Next LT Pro Demi"/>
              </a:rPr>
              <a:t>Interprofessioneel Samen Opleiden en Professionaliseren: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latin typeface="Avenir Next LT Pro"/>
              </a:rPr>
              <a:t>Stand van zaken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Leerteams volgend studiejaar</a:t>
            </a:r>
            <a:endParaRPr lang="nl-NL" sz="1500" dirty="0">
              <a:solidFill>
                <a:schemeClr val="bg1">
                  <a:lumMod val="65000"/>
                </a:schemeClr>
              </a:solidFill>
              <a:latin typeface="Avenir Next LT Pro"/>
            </a:endParaRP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Samen uitvragen praktijkplaatsen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Kritische reflectie</a:t>
            </a:r>
          </a:p>
          <a:p>
            <a:pPr marL="857250" indent="-857250">
              <a:lnSpc>
                <a:spcPts val="7053"/>
              </a:lnSpc>
              <a:buFont typeface="Arial" panose="020B0604020202020204" pitchFamily="34" charset="0"/>
              <a:buChar char="•"/>
            </a:pPr>
            <a:r>
              <a:rPr lang="nl-NL" sz="48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Voortgangsrapportage RIF</a:t>
            </a:r>
            <a:endParaRPr lang="nl-NL" sz="5400" dirty="0">
              <a:solidFill>
                <a:schemeClr val="bg1">
                  <a:lumMod val="65000"/>
                </a:schemeClr>
              </a:solidFill>
              <a:latin typeface="Avenir Next LT Pro"/>
            </a:endParaRPr>
          </a:p>
          <a:p>
            <a:pPr marL="857250" indent="-857250">
              <a:lnSpc>
                <a:spcPts val="7653"/>
              </a:lnSpc>
              <a:buFont typeface="Arial" panose="020B0604020202020204" pitchFamily="34" charset="0"/>
              <a:buChar char="•"/>
            </a:pPr>
            <a:endParaRPr lang="en-US" sz="5400" dirty="0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65390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76CC-E623-D934-A9EC-5D5D6109C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C61AD1C2-2C7A-17F5-C313-8C3FE3AE035C}"/>
              </a:ext>
            </a:extLst>
          </p:cNvPr>
          <p:cNvSpPr/>
          <p:nvPr/>
        </p:nvSpPr>
        <p:spPr>
          <a:xfrm>
            <a:off x="453433" y="353968"/>
            <a:ext cx="3564655" cy="3564655"/>
          </a:xfrm>
          <a:custGeom>
            <a:avLst/>
            <a:gdLst/>
            <a:ahLst/>
            <a:cxnLst/>
            <a:rect l="l" t="t" r="r" b="b"/>
            <a:pathLst>
              <a:path w="3564655" h="3564655">
                <a:moveTo>
                  <a:pt x="0" y="0"/>
                </a:moveTo>
                <a:lnTo>
                  <a:pt x="3564655" y="0"/>
                </a:lnTo>
                <a:lnTo>
                  <a:pt x="3564655" y="3564655"/>
                </a:lnTo>
                <a:lnTo>
                  <a:pt x="0" y="356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5C7B0FD2-D049-D145-B363-F6F8401DE47D}"/>
              </a:ext>
            </a:extLst>
          </p:cNvPr>
          <p:cNvSpPr txBox="1"/>
          <p:nvPr/>
        </p:nvSpPr>
        <p:spPr>
          <a:xfrm>
            <a:off x="4404899" y="885206"/>
            <a:ext cx="13180972" cy="6836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53"/>
              </a:lnSpc>
            </a:pPr>
            <a:r>
              <a:rPr lang="nl-NL" sz="6350" dirty="0">
                <a:latin typeface="Avenir Next LT Pro Demi"/>
              </a:rPr>
              <a:t>RIF ISOP:</a:t>
            </a:r>
          </a:p>
          <a:p>
            <a:pPr marL="857250" indent="-857250">
              <a:lnSpc>
                <a:spcPts val="7653"/>
              </a:lnSpc>
              <a:buFont typeface="Arial" panose="020B0604020202020204" pitchFamily="34" charset="0"/>
              <a:buChar char="•"/>
            </a:pPr>
            <a:r>
              <a:rPr lang="nl-NL" sz="5400" dirty="0">
                <a:latin typeface="Avenir Next LT Pro"/>
              </a:rPr>
              <a:t>Terugblik jaar I </a:t>
            </a:r>
          </a:p>
          <a:p>
            <a:pPr>
              <a:lnSpc>
                <a:spcPts val="7653"/>
              </a:lnSpc>
            </a:pPr>
            <a:r>
              <a:rPr lang="nl-NL" sz="5400" dirty="0">
                <a:latin typeface="Avenir Next LT Pro"/>
              </a:rPr>
              <a:t>	- speerpunt 1: Leerteams</a:t>
            </a:r>
          </a:p>
          <a:p>
            <a:pPr>
              <a:lnSpc>
                <a:spcPts val="7653"/>
              </a:lnSpc>
            </a:pPr>
            <a:r>
              <a:rPr lang="nl-NL" sz="5400" dirty="0">
                <a:latin typeface="Avenir Next LT Pro"/>
              </a:rPr>
              <a:t>	- speerpunt 2: Curricula</a:t>
            </a:r>
          </a:p>
          <a:p>
            <a:pPr>
              <a:lnSpc>
                <a:spcPts val="7653"/>
              </a:lnSpc>
            </a:pPr>
            <a:r>
              <a:rPr lang="nl-NL" sz="5400" dirty="0">
                <a:latin typeface="Avenir Next LT Pro"/>
              </a:rPr>
              <a:t>	- speerpunt 3: Studentbegeleiders</a:t>
            </a:r>
          </a:p>
          <a:p>
            <a:pPr marL="857250" indent="-857250">
              <a:lnSpc>
                <a:spcPts val="7653"/>
              </a:lnSpc>
              <a:buFont typeface="Arial" panose="020B0604020202020204" pitchFamily="34" charset="0"/>
              <a:buChar char="•"/>
            </a:pPr>
            <a:r>
              <a:rPr lang="nl-NL" sz="5400" dirty="0">
                <a:latin typeface="Avenir Next LT Pro"/>
              </a:rPr>
              <a:t>Vooruitblik jaar 2</a:t>
            </a:r>
          </a:p>
          <a:p>
            <a:pPr marL="857250" indent="-857250">
              <a:lnSpc>
                <a:spcPts val="7653"/>
              </a:lnSpc>
              <a:buFont typeface="Arial" panose="020B0604020202020204" pitchFamily="34" charset="0"/>
              <a:buChar char="•"/>
            </a:pPr>
            <a:endParaRPr lang="en-US" sz="5400" dirty="0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49329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D5D5F979-1B8A-B468-E3A9-110ED1D80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8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D6E1C5C0-A218-7E1B-04A0-EBB97A78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8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6A9F2239-DF93-42CE-F04C-E48682FE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6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Menselijk gezicht, schermopname, persoon&#10;&#10;Automatisch gegenereerde beschrijving">
            <a:extLst>
              <a:ext uri="{FF2B5EF4-FFF2-40B4-BE49-F238E27FC236}">
                <a16:creationId xmlns:a16="http://schemas.microsoft.com/office/drawing/2014/main" id="{5E33A8AF-F05B-EB16-9D2D-44F48968A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1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79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28D5C1AD241C418CAADF28B2D1BD4E" ma:contentTypeVersion="5" ma:contentTypeDescription="Een nieuw document maken." ma:contentTypeScope="" ma:versionID="ffd298c80bdf097b88ba18b8bae3a316">
  <xsd:schema xmlns:xsd="http://www.w3.org/2001/XMLSchema" xmlns:xs="http://www.w3.org/2001/XMLSchema" xmlns:p="http://schemas.microsoft.com/office/2006/metadata/properties" xmlns:ns2="ee71a3c5-ccb2-431c-a242-50aef71d4ce4" xmlns:ns3="81d103fb-1928-48c6-8e4a-613aeecb39f1" targetNamespace="http://schemas.microsoft.com/office/2006/metadata/properties" ma:root="true" ma:fieldsID="d083d21b4dcca2a25d5b9677962a640f" ns2:_="" ns3:_="">
    <xsd:import namespace="ee71a3c5-ccb2-431c-a242-50aef71d4ce4"/>
    <xsd:import namespace="81d103fb-1928-48c6-8e4a-613aeecb39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1a3c5-ccb2-431c-a242-50aef71d4c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103fb-1928-48c6-8e4a-613aeecb39f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F12757-6E5F-4E1A-A805-F75316CF5627}">
  <ds:schemaRefs>
    <ds:schemaRef ds:uri="81d103fb-1928-48c6-8e4a-613aeecb39f1"/>
    <ds:schemaRef ds:uri="ee71a3c5-ccb2-431c-a242-50aef71d4c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C9F88C-8278-472E-9A70-AC84749339F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1DD05FA-2C10-4EB0-BA00-2A796C6316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9802</TotalTime>
  <Words>196</Words>
  <Application>Microsoft Macintosh PowerPoint</Application>
  <PresentationFormat>Aangepast</PresentationFormat>
  <Paragraphs>57</Paragraphs>
  <Slides>15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Avenir Next LT Pro</vt:lpstr>
      <vt:lpstr>Calibri</vt:lpstr>
      <vt:lpstr>Avenir Next LT Pro Demi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ISOP ppt</dc:title>
  <dc:creator>Elise Veenhuis</dc:creator>
  <cp:lastModifiedBy>Carolien van Riswijk</cp:lastModifiedBy>
  <cp:revision>88</cp:revision>
  <dcterms:created xsi:type="dcterms:W3CDTF">2006-08-16T00:00:00Z</dcterms:created>
  <dcterms:modified xsi:type="dcterms:W3CDTF">2025-03-11T10:13:54Z</dcterms:modified>
  <dc:identifier>DAFnpN2DeRw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0x0101007228D5C1AD241C418CAADF28B2D1BD4E</vt:lpwstr>
  </property>
  <property fmtid="{D5CDD505-2E9C-101B-9397-08002B2CF9AE}" pid="3" name="MSIP_Label_44d050f3-850d-4310-850a-31ea13e04063_Enabled">
    <vt:lpwstr>true</vt:lpwstr>
  </property>
  <property fmtid="{D5CDD505-2E9C-101B-9397-08002B2CF9AE}" pid="4" name="MSIP_Label_44d050f3-850d-4310-850a-31ea13e04063_SetDate">
    <vt:lpwstr>2025-02-02T19:47:24Z</vt:lpwstr>
  </property>
  <property fmtid="{D5CDD505-2E9C-101B-9397-08002B2CF9AE}" pid="5" name="MSIP_Label_44d050f3-850d-4310-850a-31ea13e04063_Method">
    <vt:lpwstr>Standard</vt:lpwstr>
  </property>
  <property fmtid="{D5CDD505-2E9C-101B-9397-08002B2CF9AE}" pid="6" name="MSIP_Label_44d050f3-850d-4310-850a-31ea13e04063_Name">
    <vt:lpwstr>defa4170-0d19-0005-0004-bc88714345d2</vt:lpwstr>
  </property>
  <property fmtid="{D5CDD505-2E9C-101B-9397-08002B2CF9AE}" pid="7" name="MSIP_Label_44d050f3-850d-4310-850a-31ea13e04063_SiteId">
    <vt:lpwstr>6200b37c-a03e-4996-ab02-6f5b017bb20f</vt:lpwstr>
  </property>
  <property fmtid="{D5CDD505-2E9C-101B-9397-08002B2CF9AE}" pid="8" name="MSIP_Label_44d050f3-850d-4310-850a-31ea13e04063_ActionId">
    <vt:lpwstr>0d20c091-6b7a-48cf-a415-8ccec31cee55</vt:lpwstr>
  </property>
  <property fmtid="{D5CDD505-2E9C-101B-9397-08002B2CF9AE}" pid="9" name="MSIP_Label_44d050f3-850d-4310-850a-31ea13e04063_ContentBits">
    <vt:lpwstr>0</vt:lpwstr>
  </property>
  <property fmtid="{D5CDD505-2E9C-101B-9397-08002B2CF9AE}" pid="10" name="MSIP_Label_44d050f3-850d-4310-850a-31ea13e04063_Tag">
    <vt:lpwstr>50, 3, 0, 1</vt:lpwstr>
  </property>
</Properties>
</file>