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4" r:id="rId5"/>
  </p:sldMasterIdLst>
  <p:notesMasterIdLst>
    <p:notesMasterId r:id="rId22"/>
  </p:notesMasterIdLst>
  <p:sldIdLst>
    <p:sldId id="256" r:id="rId6"/>
    <p:sldId id="284" r:id="rId7"/>
    <p:sldId id="285" r:id="rId8"/>
    <p:sldId id="258" r:id="rId9"/>
    <p:sldId id="275" r:id="rId10"/>
    <p:sldId id="257" r:id="rId11"/>
    <p:sldId id="286" r:id="rId12"/>
    <p:sldId id="291" r:id="rId13"/>
    <p:sldId id="292" r:id="rId14"/>
    <p:sldId id="290" r:id="rId15"/>
    <p:sldId id="294" r:id="rId16"/>
    <p:sldId id="278" r:id="rId17"/>
    <p:sldId id="287" r:id="rId18"/>
    <p:sldId id="289" r:id="rId19"/>
    <p:sldId id="288" r:id="rId20"/>
    <p:sldId id="271" r:id="rId21"/>
  </p:sldIdLst>
  <p:sldSz cx="18288000" cy="10287000"/>
  <p:notesSz cx="6858000" cy="9144000"/>
  <p:embeddedFontLst>
    <p:embeddedFont>
      <p:font typeface="Avenir Next LT Pro" panose="020B0504020202020204" pitchFamily="34" charset="0"/>
      <p:regular r:id="rId23"/>
      <p:bold r:id="rId24"/>
      <p:italic r:id="rId25"/>
      <p:boldItalic r:id="rId26"/>
    </p:embeddedFont>
    <p:embeddedFont>
      <p:font typeface="Avenir Next LT Pro Demi" panose="020B0704020202020204" pitchFamily="34" charset="0"/>
      <p:regular r:id="rId27"/>
      <p:bold r:id="rId28"/>
      <p:italic r:id="rId29"/>
      <p:boldItalic r:id="rId30"/>
    </p:embeddedFont>
    <p:embeddedFont>
      <p:font typeface="Trebuchet MS" panose="020B0603020202020204" pitchFamily="3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43D734-C5CE-7F19-4ED1-13091B733A8F}" v="1" dt="2026-09-01T09:23:32.2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0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4.fntdata"/><Relationship Id="rId39" Type="http://schemas.microsoft.com/office/2015/10/relationships/revisionInfo" Target="revisionInfo.xml"/><Relationship Id="rId21" Type="http://schemas.openxmlformats.org/officeDocument/2006/relationships/slide" Target="slides/slide16.xml"/><Relationship Id="rId34" Type="http://schemas.openxmlformats.org/officeDocument/2006/relationships/font" Target="fonts/font12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939E9F-F84D-4F8A-B5FB-BF042F9A1343}" type="datetimeFigureOut">
              <a:rPr lang="nl-NL" smtClean="0"/>
              <a:t>1-9-2026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C8933-FF54-4512-BB48-6F879F0E78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4962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https://www.facebook.com/watch/?v=1105779993252859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3C8933-FF54-4512-BB48-6F879F0E782C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3804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3C8933-FF54-4512-BB48-6F879F0E782C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4679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2104185" y="2659226"/>
            <a:ext cx="12944474" cy="611981"/>
          </a:xfrm>
        </p:spPr>
        <p:txBody>
          <a:bodyPr/>
          <a:lstStyle>
            <a:lvl1pPr>
              <a:defRPr sz="720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altLang="nl-NL" noProof="0"/>
              <a:t>Titelstijl van model bewerken</a:t>
            </a:r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subTitle" idx="1"/>
          </p:nvPr>
        </p:nvSpPr>
        <p:spPr>
          <a:xfrm>
            <a:off x="2104185" y="3802224"/>
            <a:ext cx="12944474" cy="2628900"/>
          </a:xfrm>
        </p:spPr>
        <p:txBody>
          <a:bodyPr/>
          <a:lstStyle>
            <a:lvl1pPr marL="0" indent="0">
              <a:buFontTx/>
              <a:buNone/>
              <a:defRPr sz="5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altLang="nl-NL" noProof="0"/>
              <a:t>Klik om de titelstijl van het model te bewerken</a:t>
            </a:r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04185" y="8371842"/>
            <a:ext cx="12944474" cy="714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+mn-lt"/>
              </a:defRPr>
            </a:lvl1pPr>
          </a:lstStyle>
          <a:p>
            <a:endParaRPr lang="nl-NL" altLang="nl-N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33598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47776" y="2564611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47776" y="6884198"/>
            <a:ext cx="15773400" cy="2250281"/>
          </a:xfrm>
        </p:spPr>
        <p:txBody>
          <a:bodyPr/>
          <a:lstStyle>
            <a:lvl1pPr marL="0" indent="0">
              <a:buNone/>
              <a:defRPr sz="3600"/>
            </a:lvl1pPr>
            <a:lvl2pPr marL="685800" indent="0">
              <a:buNone/>
              <a:defRPr sz="3000"/>
            </a:lvl2pPr>
            <a:lvl3pPr marL="1371600" indent="0">
              <a:buNone/>
              <a:defRPr sz="27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9480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2536829" y="2531273"/>
            <a:ext cx="6965950" cy="7041356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07578" y="2531273"/>
            <a:ext cx="6969124" cy="7041356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76037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0476" y="547691"/>
            <a:ext cx="15773400" cy="1988345"/>
          </a:xfr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60479" y="2521745"/>
            <a:ext cx="7737474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260479" y="3757613"/>
            <a:ext cx="7737474" cy="5526882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5576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5576" cy="5526882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31445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79783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946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0479" y="685800"/>
            <a:ext cx="5899150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775576" y="1481141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260479" y="3086100"/>
            <a:ext cx="5899150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26806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0479" y="685800"/>
            <a:ext cx="5899150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7775576" y="1481141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260479" y="3086100"/>
            <a:ext cx="5899150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81332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40121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13217529" y="1426373"/>
            <a:ext cx="3559174" cy="8146256"/>
          </a:xfrm>
        </p:spPr>
        <p:txBody>
          <a:bodyPr vert="eaVert"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2536826" y="1426373"/>
            <a:ext cx="10375900" cy="8146256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14461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2536829" y="1426373"/>
            <a:ext cx="14239874" cy="90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te bewerken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36829" y="2531273"/>
            <a:ext cx="14239874" cy="704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1" fontAlgn="base" hangingPunct="1">
        <a:spcBef>
          <a:spcPct val="0"/>
        </a:spcBef>
        <a:spcAft>
          <a:spcPct val="0"/>
        </a:spcAft>
        <a:defRPr sz="5700" kern="1200">
          <a:solidFill>
            <a:srgbClr val="4B95D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700">
          <a:solidFill>
            <a:srgbClr val="4B95D7"/>
          </a:solidFill>
          <a:latin typeface="Trebuchet MS" panose="020B0603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700">
          <a:solidFill>
            <a:srgbClr val="4B95D7"/>
          </a:solidFill>
          <a:latin typeface="Trebuchet MS" panose="020B0603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700">
          <a:solidFill>
            <a:srgbClr val="4B95D7"/>
          </a:solidFill>
          <a:latin typeface="Trebuchet MS" panose="020B0603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700">
          <a:solidFill>
            <a:srgbClr val="4B95D7"/>
          </a:solidFill>
          <a:latin typeface="Trebuchet MS" panose="020B0603020202020204" pitchFamily="34" charset="0"/>
        </a:defRPr>
      </a:lvl5pPr>
      <a:lvl6pPr marL="685800" algn="l" rtl="0" eaLnBrk="1" fontAlgn="base" hangingPunct="1">
        <a:spcBef>
          <a:spcPct val="0"/>
        </a:spcBef>
        <a:spcAft>
          <a:spcPct val="0"/>
        </a:spcAft>
        <a:defRPr sz="5700">
          <a:solidFill>
            <a:srgbClr val="4B95D7"/>
          </a:solidFill>
          <a:latin typeface="Trebuchet MS" panose="020B0603020202020204" pitchFamily="34" charset="0"/>
        </a:defRPr>
      </a:lvl6pPr>
      <a:lvl7pPr marL="1371600" algn="l" rtl="0" eaLnBrk="1" fontAlgn="base" hangingPunct="1">
        <a:spcBef>
          <a:spcPct val="0"/>
        </a:spcBef>
        <a:spcAft>
          <a:spcPct val="0"/>
        </a:spcAft>
        <a:defRPr sz="5700">
          <a:solidFill>
            <a:srgbClr val="4B95D7"/>
          </a:solidFill>
          <a:latin typeface="Trebuchet MS" panose="020B0603020202020204" pitchFamily="34" charset="0"/>
        </a:defRPr>
      </a:lvl7pPr>
      <a:lvl8pPr marL="2057400" algn="l" rtl="0" eaLnBrk="1" fontAlgn="base" hangingPunct="1">
        <a:spcBef>
          <a:spcPct val="0"/>
        </a:spcBef>
        <a:spcAft>
          <a:spcPct val="0"/>
        </a:spcAft>
        <a:defRPr sz="5700">
          <a:solidFill>
            <a:srgbClr val="4B95D7"/>
          </a:solidFill>
          <a:latin typeface="Trebuchet MS" panose="020B0603020202020204" pitchFamily="34" charset="0"/>
        </a:defRPr>
      </a:lvl8pPr>
      <a:lvl9pPr marL="2743200" algn="l" rtl="0" eaLnBrk="1" fontAlgn="base" hangingPunct="1">
        <a:spcBef>
          <a:spcPct val="0"/>
        </a:spcBef>
        <a:spcAft>
          <a:spcPct val="0"/>
        </a:spcAft>
        <a:defRPr sz="5700">
          <a:solidFill>
            <a:srgbClr val="4B95D7"/>
          </a:solidFill>
          <a:latin typeface="Trebuchet MS" panose="020B0603020202020204" pitchFamily="34" charset="0"/>
        </a:defRPr>
      </a:lvl9pPr>
    </p:titleStyle>
    <p:bodyStyle>
      <a:lvl1pPr marL="514350" indent="-514350" algn="l" rtl="0" eaLnBrk="1" fontAlgn="base" hangingPunct="1">
        <a:spcBef>
          <a:spcPct val="20000"/>
        </a:spcBef>
        <a:spcAft>
          <a:spcPct val="0"/>
        </a:spcAft>
        <a:buClr>
          <a:srgbClr val="4B95D7"/>
        </a:buClr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rtl="0" eaLnBrk="1" fontAlgn="base" hangingPunct="1">
        <a:spcBef>
          <a:spcPct val="20000"/>
        </a:spcBef>
        <a:spcAft>
          <a:spcPct val="0"/>
        </a:spcAft>
        <a:buClr>
          <a:srgbClr val="4B95D7"/>
        </a:buClr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rtl="0" eaLnBrk="1" fontAlgn="base" hangingPunct="1">
        <a:spcBef>
          <a:spcPct val="20000"/>
        </a:spcBef>
        <a:spcAft>
          <a:spcPct val="0"/>
        </a:spcAft>
        <a:buClr>
          <a:srgbClr val="4B95D7"/>
        </a:buClr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rtl="0" eaLnBrk="1" fontAlgn="base" hangingPunct="1">
        <a:spcBef>
          <a:spcPct val="20000"/>
        </a:spcBef>
        <a:spcAft>
          <a:spcPct val="0"/>
        </a:spcAft>
        <a:buClr>
          <a:srgbClr val="4B95D7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rtl="0" eaLnBrk="1" fontAlgn="base" hangingPunct="1">
        <a:spcBef>
          <a:spcPct val="20000"/>
        </a:spcBef>
        <a:spcAft>
          <a:spcPct val="0"/>
        </a:spcAft>
        <a:buClr>
          <a:srgbClr val="4B95D7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s-my.facebook.com/kindcentrumoersprong/videos/1105779993252859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SELbe3KPNok?start=49&amp;feature=oembe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1F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768406" y="-38100"/>
            <a:ext cx="10287000" cy="10287000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119226" y="2809212"/>
            <a:ext cx="2334288" cy="2334288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18D1B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6" name="Freeform 6"/>
          <p:cNvSpPr/>
          <p:nvPr/>
        </p:nvSpPr>
        <p:spPr>
          <a:xfrm>
            <a:off x="13611473" y="2406788"/>
            <a:ext cx="4300434" cy="4300434"/>
          </a:xfrm>
          <a:custGeom>
            <a:avLst/>
            <a:gdLst/>
            <a:ahLst/>
            <a:cxnLst/>
            <a:rect l="l" t="t" r="r" b="b"/>
            <a:pathLst>
              <a:path w="4300434" h="4300434">
                <a:moveTo>
                  <a:pt x="0" y="0"/>
                </a:moveTo>
                <a:lnTo>
                  <a:pt x="4300433" y="0"/>
                </a:lnTo>
                <a:lnTo>
                  <a:pt x="4300433" y="4300433"/>
                </a:lnTo>
                <a:lnTo>
                  <a:pt x="0" y="4300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7" name="Group 7"/>
          <p:cNvGrpSpPr/>
          <p:nvPr/>
        </p:nvGrpSpPr>
        <p:grpSpPr>
          <a:xfrm>
            <a:off x="9144000" y="5143500"/>
            <a:ext cx="2334288" cy="2334288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18D1B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135391" y="8345733"/>
            <a:ext cx="18423391" cy="3912666"/>
            <a:chOff x="0" y="0"/>
            <a:chExt cx="4852251" cy="103049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852251" cy="1030496"/>
            </a:xfrm>
            <a:custGeom>
              <a:avLst/>
              <a:gdLst/>
              <a:ahLst/>
              <a:cxnLst/>
              <a:rect l="l" t="t" r="r" b="b"/>
              <a:pathLst>
                <a:path w="4852251" h="1030496">
                  <a:moveTo>
                    <a:pt x="0" y="0"/>
                  </a:moveTo>
                  <a:lnTo>
                    <a:pt x="4852251" y="0"/>
                  </a:lnTo>
                  <a:lnTo>
                    <a:pt x="4852251" y="1030496"/>
                  </a:lnTo>
                  <a:lnTo>
                    <a:pt x="0" y="10304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FC6246B1-B523-9AF7-DFBC-DAC749ECE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04" y="9029700"/>
            <a:ext cx="7376145" cy="865790"/>
          </a:xfrm>
          <a:prstGeom prst="rect">
            <a:avLst/>
          </a:prstGeom>
        </p:spPr>
      </p:pic>
      <p:pic>
        <p:nvPicPr>
          <p:cNvPr id="21" name="Afbeelding 20" descr="Afbeelding met Lettertype, schermopname, Graphics, logo&#10;&#10;Automatisch gegenereerde beschrijving">
            <a:extLst>
              <a:ext uri="{FF2B5EF4-FFF2-40B4-BE49-F238E27FC236}">
                <a16:creationId xmlns:a16="http://schemas.microsoft.com/office/drawing/2014/main" id="{26D05416-269F-1969-F6E5-ECFE49C0B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580" y="8115300"/>
            <a:ext cx="5715000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8D1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BA1D86-C9AD-BA8E-6400-66F3B8EC9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568A71B-4AC6-7D92-1960-A8C20DF6DD16}"/>
              </a:ext>
            </a:extLst>
          </p:cNvPr>
          <p:cNvGrpSpPr/>
          <p:nvPr/>
        </p:nvGrpSpPr>
        <p:grpSpPr>
          <a:xfrm>
            <a:off x="1937625" y="5800783"/>
            <a:ext cx="1701228" cy="1701228"/>
            <a:chOff x="0" y="0"/>
            <a:chExt cx="6350000" cy="63500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597FE78-0A86-7B1A-2166-AD8E783032B8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925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3B889494-99C4-2008-C63C-90EA2A64AB9A}"/>
              </a:ext>
            </a:extLst>
          </p:cNvPr>
          <p:cNvGrpSpPr/>
          <p:nvPr/>
        </p:nvGrpSpPr>
        <p:grpSpPr>
          <a:xfrm>
            <a:off x="6229917" y="-4353178"/>
            <a:ext cx="10437449" cy="10437449"/>
            <a:chOff x="0" y="0"/>
            <a:chExt cx="6350000" cy="63500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6BAEE03-5344-64E8-71FE-E6DCDE3DDD3D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925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B4109605-7292-4218-098E-C3FB60DFB613}"/>
              </a:ext>
            </a:extLst>
          </p:cNvPr>
          <p:cNvGrpSpPr/>
          <p:nvPr/>
        </p:nvGrpSpPr>
        <p:grpSpPr>
          <a:xfrm>
            <a:off x="14202368" y="6648537"/>
            <a:ext cx="5322402" cy="5322402"/>
            <a:chOff x="0" y="0"/>
            <a:chExt cx="6350000" cy="63500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C9954A0-429D-00B1-731A-16CEFF63DCE1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2F6D45A2-D7CD-A2BD-D42C-1FCF33FC15A5}"/>
              </a:ext>
            </a:extLst>
          </p:cNvPr>
          <p:cNvSpPr/>
          <p:nvPr/>
        </p:nvSpPr>
        <p:spPr>
          <a:xfrm>
            <a:off x="14759051" y="6971525"/>
            <a:ext cx="3254125" cy="3254125"/>
          </a:xfrm>
          <a:custGeom>
            <a:avLst/>
            <a:gdLst/>
            <a:ahLst/>
            <a:cxnLst/>
            <a:rect l="l" t="t" r="r" b="b"/>
            <a:pathLst>
              <a:path w="3254125" h="3254125">
                <a:moveTo>
                  <a:pt x="0" y="0"/>
                </a:moveTo>
                <a:lnTo>
                  <a:pt x="3254125" y="0"/>
                </a:lnTo>
                <a:lnTo>
                  <a:pt x="3254125" y="3254125"/>
                </a:lnTo>
                <a:lnTo>
                  <a:pt x="0" y="32541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3FB16AF9-DE21-20C6-097A-C7634A9EDC8F}"/>
              </a:ext>
            </a:extLst>
          </p:cNvPr>
          <p:cNvGrpSpPr/>
          <p:nvPr/>
        </p:nvGrpSpPr>
        <p:grpSpPr>
          <a:xfrm>
            <a:off x="3638854" y="7502011"/>
            <a:ext cx="1701228" cy="1701228"/>
            <a:chOff x="0" y="0"/>
            <a:chExt cx="6350000" cy="63500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6C1B070-3036-C6EE-8535-2C9258A1D6A0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925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9" name="Tekstvak 8">
            <a:extLst>
              <a:ext uri="{FF2B5EF4-FFF2-40B4-BE49-F238E27FC236}">
                <a16:creationId xmlns:a16="http://schemas.microsoft.com/office/drawing/2014/main" id="{B4521023-E60E-F31E-90F0-4480EF6F201E}"/>
              </a:ext>
            </a:extLst>
          </p:cNvPr>
          <p:cNvSpPr txBox="1"/>
          <p:nvPr/>
        </p:nvSpPr>
        <p:spPr>
          <a:xfrm>
            <a:off x="805154" y="862013"/>
            <a:ext cx="11653546" cy="10867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7653"/>
              </a:lnSpc>
            </a:pPr>
            <a:r>
              <a:rPr lang="en-US" sz="7200">
                <a:solidFill>
                  <a:srgbClr val="FFFFFF"/>
                </a:solidFill>
                <a:latin typeface="Avenir Next LT Pro Demi"/>
              </a:rPr>
              <a:t>Praktisch</a:t>
            </a:r>
            <a:r>
              <a:rPr lang="en-US" sz="720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en-US" sz="7200" dirty="0">
                <a:solidFill>
                  <a:srgbClr val="FFFFFF"/>
                </a:solidFill>
                <a:latin typeface="Avenir Next LT Pro Demi"/>
              </a:rPr>
              <a:t>zaken:</a:t>
            </a:r>
            <a:endParaRPr lang="en-US" sz="7200" dirty="0">
              <a:solidFill>
                <a:srgbClr val="FFFFFF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494149-B6F3-9E6B-0388-83B879C7282D}"/>
              </a:ext>
            </a:extLst>
          </p:cNvPr>
          <p:cNvSpPr txBox="1"/>
          <p:nvPr/>
        </p:nvSpPr>
        <p:spPr>
          <a:xfrm>
            <a:off x="801189" y="2440576"/>
            <a:ext cx="13578840" cy="72943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 Je bent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aanwezig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wanneer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het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leerteam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op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jouw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stagedag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wordt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nl-NL" sz="3600" dirty="0">
                <a:solidFill>
                  <a:schemeClr val="bg1"/>
                </a:solidFill>
                <a:ea typeface="+mn-lt"/>
                <a:cs typeface="+mn-lt"/>
              </a:rPr>
              <a:t>georganiseerd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. Het </a:t>
            </a:r>
            <a:r>
              <a:rPr lang="nl-NL" sz="3600" dirty="0">
                <a:solidFill>
                  <a:schemeClr val="bg1"/>
                </a:solidFill>
                <a:ea typeface="+mn-lt"/>
                <a:cs typeface="+mn-lt"/>
              </a:rPr>
              <a:t>uitgangspunt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is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dat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het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leerteam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op </a:t>
            </a:r>
            <a:r>
              <a:rPr lang="en-US" sz="3600" b="1" dirty="0" err="1">
                <a:solidFill>
                  <a:schemeClr val="bg1"/>
                </a:solidFill>
                <a:ea typeface="+mn-lt"/>
                <a:cs typeface="+mn-lt"/>
              </a:rPr>
              <a:t>dinsdagmiddag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plaatsvindt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360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 Loop je stage op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een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andere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dag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? Overleg dan met de docent van je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opleiding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of je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kunt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aansluiten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bij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het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leerteam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buFont typeface="Arial"/>
              <a:buChar char="•"/>
            </a:pPr>
            <a:endParaRPr lang="en-US" sz="360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 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Tijdens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de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stageweek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wordt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het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leerteam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indien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mogelijk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op </a:t>
            </a:r>
            <a:r>
              <a:rPr lang="en-US" sz="3600" b="1" dirty="0" err="1">
                <a:solidFill>
                  <a:schemeClr val="bg1"/>
                </a:solidFill>
                <a:ea typeface="+mn-lt"/>
                <a:cs typeface="+mn-lt"/>
              </a:rPr>
              <a:t>donderdag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georganiseerd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pPr>
              <a:buFont typeface="Arial"/>
              <a:buChar char="•"/>
            </a:pPr>
            <a:endParaRPr lang="en-US" sz="360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3600" b="1" dirty="0">
                <a:solidFill>
                  <a:schemeClr val="bg1"/>
                </a:solidFill>
                <a:ea typeface="+mn-lt"/>
                <a:cs typeface="+mn-lt"/>
              </a:rPr>
              <a:t> AD-PEP- </a:t>
            </a:r>
            <a:r>
              <a:rPr lang="en-US" sz="3600" b="1" dirty="0" err="1">
                <a:solidFill>
                  <a:schemeClr val="bg1"/>
                </a:solidFill>
                <a:ea typeface="+mn-lt"/>
                <a:cs typeface="+mn-lt"/>
              </a:rPr>
              <a:t>en</a:t>
            </a:r>
            <a:r>
              <a:rPr lang="en-US" sz="3600" b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a typeface="+mn-lt"/>
                <a:cs typeface="+mn-lt"/>
              </a:rPr>
              <a:t>deeltijdstudenten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nemen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alleen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deel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aan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het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leerteam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wanneer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zij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op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dat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moment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aanwezig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zijn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 in het </a:t>
            </a:r>
            <a:r>
              <a:rPr lang="en-US" sz="3600" dirty="0" err="1">
                <a:solidFill>
                  <a:schemeClr val="bg1"/>
                </a:solidFill>
                <a:ea typeface="+mn-lt"/>
                <a:cs typeface="+mn-lt"/>
              </a:rPr>
              <a:t>gebouw</a:t>
            </a:r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pPr marL="571500" indent="-571500">
              <a:buFont typeface="Arial"/>
              <a:buChar char="•"/>
            </a:pPr>
            <a:endParaRPr lang="en-US" sz="3600">
              <a:solidFill>
                <a:schemeClr val="bg1"/>
              </a:solidFill>
              <a:latin typeface="Avenir Next LT Pro Dem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5308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1F6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396E04-A7C6-1F86-9ADB-3800862BE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6201422-4C1E-3330-BBB1-2AA6CF70DDD1}"/>
              </a:ext>
            </a:extLst>
          </p:cNvPr>
          <p:cNvGrpSpPr/>
          <p:nvPr/>
        </p:nvGrpSpPr>
        <p:grpSpPr>
          <a:xfrm>
            <a:off x="1290342" y="7662785"/>
            <a:ext cx="1701228" cy="1701228"/>
            <a:chOff x="0" y="0"/>
            <a:chExt cx="6350000" cy="63500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AC44175-382E-860F-6A52-409D6F4E9B53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E418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FFBFF1D9-24D7-181C-CBB8-433BFF271DAD}"/>
              </a:ext>
            </a:extLst>
          </p:cNvPr>
          <p:cNvGrpSpPr/>
          <p:nvPr/>
        </p:nvGrpSpPr>
        <p:grpSpPr>
          <a:xfrm>
            <a:off x="-4073721" y="-5796869"/>
            <a:ext cx="10437449" cy="10437449"/>
            <a:chOff x="0" y="0"/>
            <a:chExt cx="6350000" cy="63500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7AF3566-E1FF-F983-577C-68D4206CC228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E418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67D05CF-8C62-A520-33C3-D89719ECB951}"/>
              </a:ext>
            </a:extLst>
          </p:cNvPr>
          <p:cNvGrpSpPr/>
          <p:nvPr/>
        </p:nvGrpSpPr>
        <p:grpSpPr>
          <a:xfrm>
            <a:off x="13392140" y="6084271"/>
            <a:ext cx="5322402" cy="5322402"/>
            <a:chOff x="0" y="0"/>
            <a:chExt cx="6350000" cy="63500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CC73D0A-09FC-23B7-025C-36ED88EE6021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381A4618-1A41-E858-2740-F6E40619F507}"/>
              </a:ext>
            </a:extLst>
          </p:cNvPr>
          <p:cNvSpPr/>
          <p:nvPr/>
        </p:nvSpPr>
        <p:spPr>
          <a:xfrm>
            <a:off x="14426279" y="6725563"/>
            <a:ext cx="3254125" cy="3254125"/>
          </a:xfrm>
          <a:custGeom>
            <a:avLst/>
            <a:gdLst/>
            <a:ahLst/>
            <a:cxnLst/>
            <a:rect l="l" t="t" r="r" b="b"/>
            <a:pathLst>
              <a:path w="3254125" h="3254125">
                <a:moveTo>
                  <a:pt x="0" y="0"/>
                </a:moveTo>
                <a:lnTo>
                  <a:pt x="3254125" y="0"/>
                </a:lnTo>
                <a:lnTo>
                  <a:pt x="3254125" y="3254125"/>
                </a:lnTo>
                <a:lnTo>
                  <a:pt x="0" y="32541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537B44-734F-E59C-8022-FEB4240B49D4}"/>
              </a:ext>
            </a:extLst>
          </p:cNvPr>
          <p:cNvSpPr txBox="1"/>
          <p:nvPr/>
        </p:nvSpPr>
        <p:spPr>
          <a:xfrm>
            <a:off x="1441797" y="3561437"/>
            <a:ext cx="14315440" cy="88415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 Demi"/>
              <a:ea typeface="+mn-ea"/>
              <a:cs typeface="+mn-cs"/>
            </a:endParaRPr>
          </a:p>
          <a:p>
            <a:pPr marL="857250" indent="-857250">
              <a:lnSpc>
                <a:spcPts val="7653"/>
              </a:lnSpc>
              <a:buFont typeface="Arial" panose="020B0604020202020204" pitchFamily="34" charset="0"/>
              <a:buChar char="•"/>
              <a:defRPr/>
            </a:pPr>
            <a:r>
              <a:rPr lang="en-US" sz="3200" dirty="0" err="1">
                <a:solidFill>
                  <a:srgbClr val="FFFFFF"/>
                </a:solidFill>
                <a:latin typeface="Avenir Next LT Pro Demi"/>
              </a:rPr>
              <a:t>Werkvorm</a:t>
            </a:r>
            <a:r>
              <a:rPr lang="en-US" sz="3200" dirty="0">
                <a:solidFill>
                  <a:srgbClr val="FFFFFF"/>
                </a:solidFill>
                <a:latin typeface="Avenir Next LT Pro Demi"/>
              </a:rPr>
              <a:t>: </a:t>
            </a:r>
            <a:r>
              <a:rPr lang="en-US" sz="3200" dirty="0" err="1">
                <a:solidFill>
                  <a:srgbClr val="FFFFFF"/>
                </a:solidFill>
                <a:latin typeface="Avenir Next LT Pro Demi"/>
              </a:rPr>
              <a:t>elkaars</a:t>
            </a:r>
            <a:r>
              <a:rPr lang="en-US" sz="3200" dirty="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Avenir Next LT Pro Demi"/>
              </a:rPr>
              <a:t>rollen</a:t>
            </a:r>
            <a:r>
              <a:rPr lang="en-US" sz="3200" dirty="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Avenir Next LT Pro Demi"/>
              </a:rPr>
              <a:t>leren</a:t>
            </a:r>
            <a:r>
              <a:rPr lang="en-US" sz="3200" dirty="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Avenir Next LT Pro Demi"/>
              </a:rPr>
              <a:t>kennen</a:t>
            </a:r>
            <a:endParaRPr lang="en-US" sz="3200" dirty="0">
              <a:solidFill>
                <a:srgbClr val="FFFFFF"/>
              </a:solidFill>
              <a:latin typeface="Avenir Next LT Pro Demi"/>
            </a:endParaRPr>
          </a:p>
          <a:p>
            <a:pPr marL="857250" indent="-857250">
              <a:lnSpc>
                <a:spcPts val="7653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Avenir Next LT Pro Demi"/>
              </a:rPr>
              <a:t>Welke </a:t>
            </a:r>
            <a:r>
              <a:rPr lang="en-US" sz="3200" dirty="0" err="1">
                <a:solidFill>
                  <a:srgbClr val="FFFFFF"/>
                </a:solidFill>
                <a:latin typeface="Avenir Next LT Pro Demi"/>
              </a:rPr>
              <a:t>activiteiten</a:t>
            </a:r>
            <a:r>
              <a:rPr lang="en-US" sz="3200" dirty="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Avenir Next LT Pro Demi"/>
              </a:rPr>
              <a:t>en</a:t>
            </a:r>
            <a:r>
              <a:rPr lang="en-US" sz="3200" dirty="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Avenir Next LT Pro Demi"/>
              </a:rPr>
              <a:t>opdrachten</a:t>
            </a:r>
            <a:r>
              <a:rPr lang="en-US" sz="3200" dirty="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Avenir Next LT Pro Demi"/>
              </a:rPr>
              <a:t>kunnen</a:t>
            </a:r>
            <a:r>
              <a:rPr lang="en-US" sz="3200" dirty="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Avenir Next LT Pro Demi"/>
              </a:rPr>
              <a:t>gekoppeld</a:t>
            </a:r>
            <a:r>
              <a:rPr lang="en-US" sz="3200" dirty="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Avenir Next LT Pro Demi"/>
              </a:rPr>
              <a:t>worden</a:t>
            </a:r>
            <a:r>
              <a:rPr lang="en-US" sz="3200" dirty="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Avenir Next LT Pro Demi"/>
              </a:rPr>
              <a:t>aan</a:t>
            </a:r>
            <a:r>
              <a:rPr lang="en-US" sz="3200" dirty="0">
                <a:solidFill>
                  <a:srgbClr val="FFFFFF"/>
                </a:solidFill>
                <a:latin typeface="Avenir Next LT Pro Demi"/>
              </a:rPr>
              <a:t> het </a:t>
            </a:r>
            <a:r>
              <a:rPr lang="en-US" sz="3200" dirty="0" err="1">
                <a:solidFill>
                  <a:srgbClr val="FFFFFF"/>
                </a:solidFill>
                <a:latin typeface="Avenir Next LT Pro Demi"/>
              </a:rPr>
              <a:t>leerteam</a:t>
            </a:r>
            <a:r>
              <a:rPr lang="en-US" sz="3200" dirty="0">
                <a:solidFill>
                  <a:srgbClr val="FFFFFF"/>
                </a:solidFill>
                <a:latin typeface="Avenir Next LT Pro Demi"/>
              </a:rPr>
              <a:t>?</a:t>
            </a:r>
          </a:p>
          <a:p>
            <a:pPr marL="857250" indent="-857250">
              <a:lnSpc>
                <a:spcPts val="7653"/>
              </a:lnSpc>
              <a:buFont typeface="Arial" panose="020B0604020202020204" pitchFamily="34" charset="0"/>
              <a:buChar char="•"/>
            </a:pPr>
            <a:r>
              <a:rPr lang="en-US" sz="32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Dialoogkaarten</a:t>
            </a:r>
            <a:endParaRPr lang="en-US" sz="3200">
              <a:solidFill>
                <a:srgbClr val="FFFFFF"/>
              </a:solidFill>
              <a:latin typeface="Avenir Next LT Pro Demi" panose="020B0704020202020204" pitchFamily="34" charset="0"/>
            </a:endParaRPr>
          </a:p>
          <a:p>
            <a:pPr marL="857250" indent="-857250">
              <a:lnSpc>
                <a:spcPts val="7653"/>
              </a:lnSpc>
              <a:buFont typeface="Arial" panose="020B0604020202020204" pitchFamily="34" charset="0"/>
              <a:buChar char="•"/>
            </a:pPr>
            <a:r>
              <a:rPr lang="nl-NL" sz="3200">
                <a:solidFill>
                  <a:srgbClr val="FFFFFF"/>
                </a:solidFill>
                <a:latin typeface="Avenir Next LT Pro Demi"/>
              </a:rPr>
              <a:t>Intervisie</a:t>
            </a:r>
          </a:p>
          <a:p>
            <a:pPr marL="857250" indent="-857250">
              <a:lnSpc>
                <a:spcPts val="7653"/>
              </a:lnSpc>
              <a:buFont typeface="Arial" panose="020B0604020202020204" pitchFamily="34" charset="0"/>
              <a:buChar char="•"/>
            </a:pPr>
            <a:endParaRPr lang="en-US" sz="3200"/>
          </a:p>
          <a:p>
            <a:pPr marL="857250" marR="0" lvl="0" indent="-857250" algn="l" defTabSz="914400" rtl="0" eaLnBrk="1" fontAlgn="auto" latinLnBrk="0" hangingPunct="1">
              <a:lnSpc>
                <a:spcPts val="76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6350">
              <a:solidFill>
                <a:srgbClr val="FFFFFF"/>
              </a:solidFill>
              <a:latin typeface="Avenir Next LT Pro" panose="020B0504020202020204" pitchFamily="34" charset="0"/>
            </a:endParaRPr>
          </a:p>
          <a:p>
            <a:pPr marL="857250" marR="0" lvl="0" indent="-857250" algn="l" defTabSz="914400" rtl="0" eaLnBrk="1" fontAlgn="auto" latinLnBrk="0" hangingPunct="1">
              <a:lnSpc>
                <a:spcPts val="76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9B7C49A8-B11D-5B81-385B-509AF082D3AF}"/>
              </a:ext>
            </a:extLst>
          </p:cNvPr>
          <p:cNvGrpSpPr/>
          <p:nvPr/>
        </p:nvGrpSpPr>
        <p:grpSpPr>
          <a:xfrm>
            <a:off x="11320158" y="1786950"/>
            <a:ext cx="1701228" cy="1701228"/>
            <a:chOff x="0" y="0"/>
            <a:chExt cx="6350000" cy="63500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9A183E03-1234-5057-C939-70509B3CF1E1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E418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Tekstvak 11">
            <a:extLst>
              <a:ext uri="{FF2B5EF4-FFF2-40B4-BE49-F238E27FC236}">
                <a16:creationId xmlns:a16="http://schemas.microsoft.com/office/drawing/2014/main" id="{4904579E-81B5-FDD5-9EB0-64E0E26451E4}"/>
              </a:ext>
            </a:extLst>
          </p:cNvPr>
          <p:cNvSpPr txBox="1"/>
          <p:nvPr/>
        </p:nvSpPr>
        <p:spPr>
          <a:xfrm>
            <a:off x="1437828" y="1138517"/>
            <a:ext cx="15558284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Suggesties</a:t>
            </a: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volgende</a:t>
            </a:r>
            <a:r>
              <a:rPr lang="en-US" sz="7200">
                <a:solidFill>
                  <a:srgbClr val="FFFFFF"/>
                </a:solidFill>
                <a:latin typeface="Avenir Next LT Pro Demi"/>
              </a:rPr>
              <a:t>  </a:t>
            </a:r>
            <a:r>
              <a:rPr kumimoji="0" lang="en-US" sz="72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bijeenkomsten</a:t>
            </a: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 Demi" panose="020B07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1163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3E92EAFC-A5C5-412E-1F08-14AE568CC283}"/>
              </a:ext>
            </a:extLst>
          </p:cNvPr>
          <p:cNvSpPr/>
          <p:nvPr/>
        </p:nvSpPr>
        <p:spPr>
          <a:xfrm>
            <a:off x="453433" y="353968"/>
            <a:ext cx="3564655" cy="3564655"/>
          </a:xfrm>
          <a:custGeom>
            <a:avLst/>
            <a:gdLst/>
            <a:ahLst/>
            <a:cxnLst/>
            <a:rect l="l" t="t" r="r" b="b"/>
            <a:pathLst>
              <a:path w="3564655" h="3564655">
                <a:moveTo>
                  <a:pt x="0" y="0"/>
                </a:moveTo>
                <a:lnTo>
                  <a:pt x="3564655" y="0"/>
                </a:lnTo>
                <a:lnTo>
                  <a:pt x="3564655" y="3564655"/>
                </a:lnTo>
                <a:lnTo>
                  <a:pt x="0" y="35646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87B18F22-D83C-9FA0-F13B-5167011509DC}"/>
              </a:ext>
            </a:extLst>
          </p:cNvPr>
          <p:cNvSpPr txBox="1"/>
          <p:nvPr/>
        </p:nvSpPr>
        <p:spPr>
          <a:xfrm>
            <a:off x="4617720" y="2026920"/>
            <a:ext cx="13477240" cy="10467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053"/>
              </a:lnSpc>
            </a:pPr>
            <a:r>
              <a:rPr lang="en-US" sz="2800" err="1">
                <a:latin typeface="Avenir Next LT Pro Demi"/>
              </a:rPr>
              <a:t>Iedereen</a:t>
            </a:r>
            <a:r>
              <a:rPr lang="en-US" sz="2800">
                <a:latin typeface="Avenir Next LT Pro Demi"/>
              </a:rPr>
              <a:t> </a:t>
            </a:r>
            <a:r>
              <a:rPr lang="en-US" sz="2800" err="1">
                <a:latin typeface="Avenir Next LT Pro Demi"/>
              </a:rPr>
              <a:t>krijgt</a:t>
            </a:r>
            <a:r>
              <a:rPr lang="en-US" sz="2800">
                <a:latin typeface="Avenir Next LT Pro Demi"/>
              </a:rPr>
              <a:t> zo </a:t>
            </a:r>
            <a:r>
              <a:rPr lang="en-US" sz="2800" err="1">
                <a:latin typeface="Avenir Next LT Pro Demi"/>
              </a:rPr>
              <a:t>een</a:t>
            </a:r>
            <a:r>
              <a:rPr lang="en-US" sz="2800">
                <a:latin typeface="Avenir Next LT Pro Demi"/>
              </a:rPr>
              <a:t> </a:t>
            </a:r>
            <a:r>
              <a:rPr lang="en-US" sz="2800" err="1">
                <a:latin typeface="Avenir Next LT Pro Demi"/>
              </a:rPr>
              <a:t>rol</a:t>
            </a:r>
            <a:r>
              <a:rPr lang="en-US" sz="2800">
                <a:latin typeface="Avenir Next LT Pro Demi"/>
              </a:rPr>
              <a:t>.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err="1">
                <a:latin typeface="Avenir Next LT Pro Demi"/>
              </a:rPr>
              <a:t>Leerkracht</a:t>
            </a:r>
            <a:endParaRPr lang="en-US" sz="2400">
              <a:latin typeface="Avenir Next LT Pro Demi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err="1">
                <a:latin typeface="Avenir Next LT Pro Demi"/>
              </a:rPr>
              <a:t>Pedagogisch</a:t>
            </a:r>
            <a:r>
              <a:rPr lang="en-US" sz="2400">
                <a:latin typeface="Avenir Next LT Pro Demi"/>
              </a:rPr>
              <a:t> </a:t>
            </a:r>
            <a:r>
              <a:rPr lang="en-US" sz="2400" err="1">
                <a:latin typeface="Avenir Next LT Pro Demi"/>
              </a:rPr>
              <a:t>medewerker</a:t>
            </a:r>
            <a:endParaRPr lang="en-US" sz="2400">
              <a:latin typeface="Avenir Next LT Pro Demi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err="1">
                <a:latin typeface="Avenir Next LT Pro Demi"/>
              </a:rPr>
              <a:t>Onderwijsassistent</a:t>
            </a:r>
            <a:endParaRPr lang="en-US" sz="2400">
              <a:latin typeface="Avenir Next LT Pro Demi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>
                <a:latin typeface="Avenir Next LT Pro Demi"/>
              </a:rPr>
              <a:t>Joker </a:t>
            </a:r>
          </a:p>
          <a:p>
            <a:pPr>
              <a:lnSpc>
                <a:spcPts val="8053"/>
              </a:lnSpc>
            </a:pPr>
            <a:r>
              <a:rPr lang="en-US" sz="2800">
                <a:latin typeface="Avenir Next LT Pro Demi"/>
              </a:rPr>
              <a:t>Je </a:t>
            </a:r>
            <a:r>
              <a:rPr lang="en-US" sz="2800" err="1">
                <a:latin typeface="Avenir Next LT Pro Demi"/>
              </a:rPr>
              <a:t>krijgt</a:t>
            </a:r>
            <a:r>
              <a:rPr lang="en-US" sz="2800">
                <a:latin typeface="Avenir Next LT Pro Demi"/>
              </a:rPr>
              <a:t> zo </a:t>
            </a:r>
            <a:r>
              <a:rPr lang="en-US" sz="2800" err="1">
                <a:latin typeface="Avenir Next LT Pro Demi"/>
              </a:rPr>
              <a:t>een</a:t>
            </a:r>
            <a:r>
              <a:rPr lang="en-US" sz="2800">
                <a:latin typeface="Avenir Next LT Pro Demi"/>
              </a:rPr>
              <a:t> casus en </a:t>
            </a:r>
            <a:r>
              <a:rPr lang="en-US" sz="2800" err="1">
                <a:latin typeface="Avenir Next LT Pro Demi"/>
              </a:rPr>
              <a:t>gaat</a:t>
            </a:r>
            <a:r>
              <a:rPr lang="en-US" sz="2800">
                <a:latin typeface="Avenir Next LT Pro Demi"/>
              </a:rPr>
              <a:t> </a:t>
            </a:r>
            <a:r>
              <a:rPr lang="en-US" sz="2800" err="1">
                <a:latin typeface="Avenir Next LT Pro Demi"/>
              </a:rPr>
              <a:t>daarvoor</a:t>
            </a:r>
            <a:r>
              <a:rPr lang="en-US" sz="2800">
                <a:latin typeface="Avenir Next LT Pro Demi"/>
              </a:rPr>
              <a:t> </a:t>
            </a:r>
            <a:r>
              <a:rPr lang="en-US" sz="2800" err="1">
                <a:latin typeface="Avenir Next LT Pro Demi"/>
              </a:rPr>
              <a:t>een</a:t>
            </a:r>
            <a:r>
              <a:rPr lang="en-US" sz="2800">
                <a:latin typeface="Avenir Next LT Pro Demi"/>
              </a:rPr>
              <a:t> </a:t>
            </a:r>
            <a:r>
              <a:rPr lang="en-US" sz="2800" err="1">
                <a:latin typeface="Avenir Next LT Pro Demi"/>
              </a:rPr>
              <a:t>passende</a:t>
            </a:r>
            <a:r>
              <a:rPr lang="en-US" sz="2800">
                <a:latin typeface="Avenir Next LT Pro Demi"/>
              </a:rPr>
              <a:t> </a:t>
            </a:r>
            <a:r>
              <a:rPr lang="en-US" sz="2800" err="1">
                <a:latin typeface="Avenir Next LT Pro Demi"/>
              </a:rPr>
              <a:t>aanpak</a:t>
            </a:r>
            <a:r>
              <a:rPr lang="en-US" sz="2800">
                <a:latin typeface="Avenir Next LT Pro Demi"/>
              </a:rPr>
              <a:t> </a:t>
            </a:r>
            <a:r>
              <a:rPr lang="en-US" sz="2800" err="1">
                <a:latin typeface="Avenir Next LT Pro Demi"/>
              </a:rPr>
              <a:t>bedenken</a:t>
            </a:r>
            <a:r>
              <a:rPr lang="en-US" sz="2800">
                <a:latin typeface="Avenir Next LT Pro Demi"/>
              </a:rPr>
              <a:t>.</a:t>
            </a:r>
          </a:p>
          <a:p>
            <a:pPr>
              <a:lnSpc>
                <a:spcPts val="8053"/>
              </a:lnSpc>
            </a:pPr>
            <a:r>
              <a:rPr lang="en-US" sz="2800" err="1">
                <a:latin typeface="Avenir Next LT Pro Demi"/>
              </a:rPr>
              <a:t>Stap</a:t>
            </a:r>
            <a:r>
              <a:rPr lang="en-US" sz="2800">
                <a:latin typeface="Avenir Next LT Pro Demi"/>
              </a:rPr>
              <a:t> 1: </a:t>
            </a:r>
            <a:r>
              <a:rPr lang="en-US" sz="2800" err="1">
                <a:latin typeface="Avenir Next LT Pro Demi"/>
              </a:rPr>
              <a:t>gezamenlijk</a:t>
            </a:r>
            <a:r>
              <a:rPr lang="en-US" sz="2800">
                <a:latin typeface="Avenir Next LT Pro Demi"/>
              </a:rPr>
              <a:t> </a:t>
            </a:r>
            <a:r>
              <a:rPr lang="en-US" sz="2800" err="1">
                <a:latin typeface="Avenir Next LT Pro Demi"/>
              </a:rPr>
              <a:t>overleg</a:t>
            </a:r>
            <a:r>
              <a:rPr lang="en-US" sz="2800">
                <a:latin typeface="Avenir Next LT Pro Demi"/>
              </a:rPr>
              <a:t> </a:t>
            </a:r>
            <a:r>
              <a:rPr lang="en-US" sz="2800" err="1">
                <a:latin typeface="Avenir Next LT Pro Demi"/>
              </a:rPr>
              <a:t>zelfde</a:t>
            </a:r>
            <a:r>
              <a:rPr lang="en-US" sz="2800">
                <a:latin typeface="Avenir Next LT Pro Demi"/>
              </a:rPr>
              <a:t> </a:t>
            </a:r>
            <a:r>
              <a:rPr lang="en-US" sz="2800" err="1">
                <a:latin typeface="Avenir Next LT Pro Demi"/>
              </a:rPr>
              <a:t>rollen</a:t>
            </a:r>
            <a:r>
              <a:rPr lang="en-US" sz="2800">
                <a:latin typeface="Avenir Next LT Pro Demi"/>
              </a:rPr>
              <a:t>.</a:t>
            </a:r>
          </a:p>
          <a:p>
            <a:pPr>
              <a:lnSpc>
                <a:spcPts val="8053"/>
              </a:lnSpc>
            </a:pPr>
            <a:r>
              <a:rPr lang="en-US" sz="2800" err="1">
                <a:latin typeface="Avenir Next LT Pro Demi"/>
              </a:rPr>
              <a:t>Stap</a:t>
            </a:r>
            <a:r>
              <a:rPr lang="en-US" sz="2800">
                <a:latin typeface="Avenir Next LT Pro Demi"/>
              </a:rPr>
              <a:t> 2: </a:t>
            </a:r>
            <a:r>
              <a:rPr lang="en-US" sz="2800" err="1">
                <a:latin typeface="Avenir Next LT Pro Demi"/>
              </a:rPr>
              <a:t>verschillende</a:t>
            </a:r>
            <a:r>
              <a:rPr lang="en-US" sz="2800">
                <a:latin typeface="Avenir Next LT Pro Demi"/>
              </a:rPr>
              <a:t> </a:t>
            </a:r>
            <a:r>
              <a:rPr lang="en-US" sz="2800" err="1">
                <a:latin typeface="Avenir Next LT Pro Demi"/>
              </a:rPr>
              <a:t>rollen</a:t>
            </a:r>
            <a:r>
              <a:rPr lang="en-US" sz="2800">
                <a:latin typeface="Avenir Next LT Pro Demi"/>
              </a:rPr>
              <a:t>.</a:t>
            </a:r>
          </a:p>
          <a:p>
            <a:pPr>
              <a:lnSpc>
                <a:spcPts val="8053"/>
              </a:lnSpc>
            </a:pPr>
            <a:r>
              <a:rPr lang="en-US" sz="2800" err="1">
                <a:latin typeface="Avenir Next LT Pro Demi"/>
              </a:rPr>
              <a:t>Stap</a:t>
            </a:r>
            <a:r>
              <a:rPr lang="en-US" sz="2800">
                <a:latin typeface="Avenir Next LT Pro Demi"/>
              </a:rPr>
              <a:t> 3: </a:t>
            </a:r>
            <a:r>
              <a:rPr lang="en-US" sz="2800" err="1">
                <a:latin typeface="Avenir Next LT Pro Demi"/>
              </a:rPr>
              <a:t>presenteer</a:t>
            </a:r>
            <a:r>
              <a:rPr lang="en-US" sz="2800">
                <a:latin typeface="Avenir Next LT Pro Demi"/>
              </a:rPr>
              <a:t> je plan van </a:t>
            </a:r>
            <a:r>
              <a:rPr lang="en-US" sz="2800" err="1">
                <a:latin typeface="Avenir Next LT Pro Demi"/>
              </a:rPr>
              <a:t>aanpak</a:t>
            </a:r>
            <a:r>
              <a:rPr lang="en-US" sz="2800">
                <a:latin typeface="Avenir Next LT Pro Demi"/>
              </a:rPr>
              <a:t>.</a:t>
            </a:r>
          </a:p>
          <a:p>
            <a:pPr>
              <a:lnSpc>
                <a:spcPts val="8053"/>
              </a:lnSpc>
            </a:pPr>
            <a:endParaRPr lang="en-US" sz="3600">
              <a:latin typeface="Avenir Next LT Pro Demi"/>
            </a:endParaRPr>
          </a:p>
          <a:p>
            <a:pPr>
              <a:lnSpc>
                <a:spcPts val="8053"/>
              </a:lnSpc>
            </a:pPr>
            <a:endParaRPr lang="en-US" sz="3600">
              <a:latin typeface="Avenir Next LT Pro Demi"/>
            </a:endParaRPr>
          </a:p>
          <a:p>
            <a:pPr>
              <a:lnSpc>
                <a:spcPts val="8053"/>
              </a:lnSpc>
            </a:pPr>
            <a:endParaRPr lang="en-US" sz="6350">
              <a:latin typeface="Avenir Next LT Pro Demi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ABAEFD7-8489-D8F8-7B2A-43E35190A60A}"/>
              </a:ext>
            </a:extLst>
          </p:cNvPr>
          <p:cNvSpPr txBox="1"/>
          <p:nvPr/>
        </p:nvSpPr>
        <p:spPr>
          <a:xfrm>
            <a:off x="4495800" y="640080"/>
            <a:ext cx="72694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Avenir Next LT Pro Demi"/>
              </a:rPr>
              <a:t>Aan de slag: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969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8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37625" y="5800783"/>
            <a:ext cx="1701228" cy="1701228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925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229917" y="-4353178"/>
            <a:ext cx="10437449" cy="1043744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925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76458" y="6761604"/>
            <a:ext cx="5298652" cy="5322402"/>
            <a:chOff x="14167" y="0"/>
            <a:chExt cx="6321665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8" name="Freeform 8"/>
          <p:cNvSpPr/>
          <p:nvPr/>
        </p:nvSpPr>
        <p:spPr>
          <a:xfrm>
            <a:off x="15089501" y="7191230"/>
            <a:ext cx="3254125" cy="3254125"/>
          </a:xfrm>
          <a:custGeom>
            <a:avLst/>
            <a:gdLst/>
            <a:ahLst/>
            <a:cxnLst/>
            <a:rect l="l" t="t" r="r" b="b"/>
            <a:pathLst>
              <a:path w="3254125" h="3254125">
                <a:moveTo>
                  <a:pt x="0" y="0"/>
                </a:moveTo>
                <a:lnTo>
                  <a:pt x="3254125" y="0"/>
                </a:lnTo>
                <a:lnTo>
                  <a:pt x="3254125" y="3254125"/>
                </a:lnTo>
                <a:lnTo>
                  <a:pt x="0" y="32541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0" name="Group 10"/>
          <p:cNvGrpSpPr/>
          <p:nvPr/>
        </p:nvGrpSpPr>
        <p:grpSpPr>
          <a:xfrm>
            <a:off x="3638854" y="7502011"/>
            <a:ext cx="1701228" cy="1701228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925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2" name="TextBox 9">
            <a:extLst>
              <a:ext uri="{FF2B5EF4-FFF2-40B4-BE49-F238E27FC236}">
                <a16:creationId xmlns:a16="http://schemas.microsoft.com/office/drawing/2014/main" id="{ABB74C3C-C595-6DF0-817C-EC574DEFE5B6}"/>
              </a:ext>
            </a:extLst>
          </p:cNvPr>
          <p:cNvSpPr txBox="1"/>
          <p:nvPr/>
        </p:nvSpPr>
        <p:spPr>
          <a:xfrm>
            <a:off x="417865" y="1930011"/>
            <a:ext cx="17452270" cy="7741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53"/>
              </a:lnSpc>
            </a:pP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Ilse is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bijna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4 jaar en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gaat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dan van de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kinderopvang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naar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de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basisschool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. Ze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vindt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dit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erg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spannend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en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moeder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geeft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aan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dat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ze er nu al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nachten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van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wakker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ligt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,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aangeeft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niet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naar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school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te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willen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en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dat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haar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gedrag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negatief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veranderd</a:t>
            </a:r>
            <a:r>
              <a:rPr lang="en-US" sz="3600">
                <a:solidFill>
                  <a:srgbClr val="FFFFFF"/>
                </a:solidFill>
                <a:latin typeface="Avenir Next LT Pro Demi" panose="020B0704020202020204" pitchFamily="34" charset="0"/>
              </a:rPr>
              <a:t>.</a:t>
            </a:r>
          </a:p>
          <a:p>
            <a:pPr>
              <a:lnSpc>
                <a:spcPts val="7653"/>
              </a:lnSpc>
            </a:pPr>
            <a:endParaRPr lang="en-US" sz="4000">
              <a:solidFill>
                <a:srgbClr val="FFFFFF"/>
              </a:solidFill>
              <a:latin typeface="Avenir Next LT Pro Demi" panose="020B0704020202020204" pitchFamily="34" charset="0"/>
            </a:endParaRPr>
          </a:p>
          <a:p>
            <a:pPr marL="514350" indent="-514350">
              <a:lnSpc>
                <a:spcPts val="7653"/>
              </a:lnSpc>
              <a:buFont typeface="+mj-lt"/>
              <a:buAutoNum type="arabicPeriod"/>
            </a:pP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Bespreek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samen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wat jij in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jouw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rol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zou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kunnen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betekenen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voor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Ilse.</a:t>
            </a:r>
          </a:p>
          <a:p>
            <a:pPr marL="514350" indent="-514350">
              <a:lnSpc>
                <a:spcPts val="7653"/>
              </a:lnSpc>
              <a:buFont typeface="+mj-lt"/>
              <a:buAutoNum type="arabicPeriod"/>
            </a:pP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Jullie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gaan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interprofessioneel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met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elkaar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in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overleg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om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een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plan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voor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Ilse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te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maken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.</a:t>
            </a:r>
          </a:p>
          <a:p>
            <a:pPr marL="514350" indent="-514350">
              <a:lnSpc>
                <a:spcPts val="7653"/>
              </a:lnSpc>
              <a:buFont typeface="+mj-lt"/>
              <a:buAutoNum type="arabicPeriod"/>
            </a:pP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Presenteer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je plan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aan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de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andere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 </a:t>
            </a:r>
            <a:r>
              <a:rPr lang="en-US" sz="2800" err="1">
                <a:solidFill>
                  <a:srgbClr val="FFFFFF"/>
                </a:solidFill>
                <a:latin typeface="Avenir Next LT Pro Demi" panose="020B0704020202020204" pitchFamily="34" charset="0"/>
              </a:rPr>
              <a:t>groepen</a:t>
            </a:r>
            <a:r>
              <a:rPr lang="en-US" sz="2800">
                <a:solidFill>
                  <a:srgbClr val="FFFFFF"/>
                </a:solidFill>
                <a:latin typeface="Avenir Next LT Pro Demi" panose="020B0704020202020204" pitchFamily="34" charset="0"/>
              </a:rPr>
              <a:t>.</a:t>
            </a:r>
          </a:p>
          <a:p>
            <a:pPr>
              <a:lnSpc>
                <a:spcPts val="7653"/>
              </a:lnSpc>
            </a:pPr>
            <a:endParaRPr lang="en-US" sz="2800">
              <a:solidFill>
                <a:srgbClr val="FFFFFF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C9EE5A7-AF6D-4C78-078C-C34053AC7BB9}"/>
              </a:ext>
            </a:extLst>
          </p:cNvPr>
          <p:cNvSpPr txBox="1"/>
          <p:nvPr/>
        </p:nvSpPr>
        <p:spPr>
          <a:xfrm>
            <a:off x="9723967" y="630510"/>
            <a:ext cx="3449346" cy="1086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653"/>
              </a:lnSpc>
            </a:pPr>
            <a:r>
              <a:rPr lang="en-US" sz="8000">
                <a:solidFill>
                  <a:srgbClr val="FFFFFF"/>
                </a:solidFill>
                <a:latin typeface="Avenir Next LT Pro Demi"/>
              </a:rPr>
              <a:t>Casus</a:t>
            </a:r>
            <a:endParaRPr lang="en-US" sz="8000">
              <a:solidFill>
                <a:srgbClr val="FFFFFF"/>
              </a:solidFill>
              <a:latin typeface="Avenir Next LT Pro Demi" panose="020B07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98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Schermafbeelding 2023-02-17 om 09.09.27.png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81236"/>
            <a:ext cx="13716000" cy="8572500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2555269" y="9031933"/>
            <a:ext cx="10679906" cy="909638"/>
          </a:xfrm>
        </p:spPr>
        <p:txBody>
          <a:bodyPr/>
          <a:lstStyle/>
          <a:p>
            <a:r>
              <a:rPr lang="nl-NL">
                <a:solidFill>
                  <a:srgbClr val="3A8F98"/>
                </a:solidFill>
                <a:latin typeface="Avenir Book"/>
                <a:cs typeface="Avenir Book"/>
              </a:rPr>
              <a:t>“De grote </a:t>
            </a:r>
            <a:r>
              <a:rPr lang="nl-NL" err="1">
                <a:solidFill>
                  <a:srgbClr val="3A8F98"/>
                </a:solidFill>
                <a:latin typeface="Avenir Book"/>
                <a:cs typeface="Avenir Book"/>
              </a:rPr>
              <a:t>rekendag</a:t>
            </a:r>
            <a:r>
              <a:rPr lang="nl-NL">
                <a:solidFill>
                  <a:srgbClr val="3A8F98"/>
                </a:solidFill>
                <a:latin typeface="Avenir Book"/>
                <a:cs typeface="Avenir Book"/>
              </a:rPr>
              <a:t>” op De Oersprong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C2DEE1AC-B13A-A4D2-519E-0DBEA2D393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124699"/>
            <a:ext cx="2507135" cy="250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02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3E92EAFC-A5C5-412E-1F08-14AE568CC283}"/>
              </a:ext>
            </a:extLst>
          </p:cNvPr>
          <p:cNvSpPr/>
          <p:nvPr/>
        </p:nvSpPr>
        <p:spPr>
          <a:xfrm>
            <a:off x="453433" y="353968"/>
            <a:ext cx="3564655" cy="3564655"/>
          </a:xfrm>
          <a:custGeom>
            <a:avLst/>
            <a:gdLst/>
            <a:ahLst/>
            <a:cxnLst/>
            <a:rect l="l" t="t" r="r" b="b"/>
            <a:pathLst>
              <a:path w="3564655" h="3564655">
                <a:moveTo>
                  <a:pt x="0" y="0"/>
                </a:moveTo>
                <a:lnTo>
                  <a:pt x="3564655" y="0"/>
                </a:lnTo>
                <a:lnTo>
                  <a:pt x="3564655" y="3564655"/>
                </a:lnTo>
                <a:lnTo>
                  <a:pt x="0" y="35646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87B18F22-D83C-9FA0-F13B-5167011509DC}"/>
              </a:ext>
            </a:extLst>
          </p:cNvPr>
          <p:cNvSpPr txBox="1"/>
          <p:nvPr/>
        </p:nvSpPr>
        <p:spPr>
          <a:xfrm>
            <a:off x="4018089" y="2514601"/>
            <a:ext cx="13995591" cy="92904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053"/>
              </a:lnSpc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Welke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opdracht</a:t>
            </a:r>
            <a:r>
              <a:rPr lang="en-US" sz="3200" dirty="0">
                <a:solidFill>
                  <a:prstClr val="black"/>
                </a:solidFill>
                <a:latin typeface="Avenir Next LT Pro Demi"/>
              </a:rPr>
              <a:t> </a:t>
            </a:r>
            <a:r>
              <a:rPr lang="en-US" sz="3200" dirty="0" err="1">
                <a:solidFill>
                  <a:prstClr val="black"/>
                </a:solidFill>
                <a:latin typeface="Avenir Next LT Pro Demi"/>
              </a:rPr>
              <a:t>kunnen</a:t>
            </a:r>
            <a:r>
              <a:rPr lang="en-US" sz="3200" dirty="0">
                <a:solidFill>
                  <a:prstClr val="black"/>
                </a:solidFill>
                <a:latin typeface="Avenir Next LT Pro Demi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venir Next LT Pro Demi"/>
              </a:rPr>
              <a:t>jullie</a:t>
            </a:r>
            <a:r>
              <a:rPr lang="en-US" sz="3200" dirty="0">
                <a:solidFill>
                  <a:prstClr val="black"/>
                </a:solidFill>
                <a:latin typeface="Avenir Next LT Pro Demi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venir Next LT Pro Demi"/>
              </a:rPr>
              <a:t>gezamelijk</a:t>
            </a:r>
            <a:r>
              <a:rPr lang="en-US" sz="3200" dirty="0">
                <a:solidFill>
                  <a:prstClr val="black"/>
                </a:solidFill>
                <a:latin typeface="Avenir Next LT Pro Demi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venir Next LT Pro Demi"/>
              </a:rPr>
              <a:t>uitvoeren</a:t>
            </a:r>
            <a:r>
              <a:rPr lang="en-US" sz="3200" dirty="0">
                <a:solidFill>
                  <a:prstClr val="black"/>
                </a:solidFill>
                <a:latin typeface="Avenir Next LT Pro Demi"/>
              </a:rPr>
              <a:t> in het </a:t>
            </a:r>
            <a:r>
              <a:rPr lang="en-US" sz="3200" dirty="0" err="1">
                <a:solidFill>
                  <a:prstClr val="black"/>
                </a:solidFill>
                <a:latin typeface="Avenir Next LT Pro Demi"/>
              </a:rPr>
              <a:t>leerteam</a:t>
            </a:r>
            <a:r>
              <a:rPr lang="en-US" sz="3200" dirty="0">
                <a:solidFill>
                  <a:prstClr val="black"/>
                </a:solidFill>
                <a:latin typeface="Avenir Next LT Pro Demi"/>
              </a:rPr>
              <a:t>?</a:t>
            </a:r>
            <a:endParaRPr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 Demi"/>
            </a:endParaRPr>
          </a:p>
          <a:p>
            <a:pPr marL="0" marR="0" lvl="0" indent="0" algn="l" defTabSz="914400" rtl="0" eaLnBrk="1" fontAlgn="auto" latinLnBrk="0" hangingPunct="1">
              <a:lnSpc>
                <a:spcPts val="80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 Dem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80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u="sng" dirty="0" err="1">
                <a:solidFill>
                  <a:prstClr val="black"/>
                </a:solidFill>
                <a:latin typeface="Avenir Next LT Pro Demi"/>
              </a:rPr>
              <a:t>Bedenk</a:t>
            </a:r>
            <a:r>
              <a:rPr lang="en-US" sz="3200" b="1" u="sng" dirty="0">
                <a:solidFill>
                  <a:prstClr val="black"/>
                </a:solidFill>
                <a:latin typeface="Avenir Next LT Pro Demi"/>
              </a:rPr>
              <a:t> </a:t>
            </a:r>
            <a:r>
              <a:rPr lang="en-US" sz="3200" b="1" u="sng" dirty="0" err="1">
                <a:solidFill>
                  <a:prstClr val="black"/>
                </a:solidFill>
                <a:latin typeface="Avenir Next LT Pro Demi"/>
              </a:rPr>
              <a:t>voor</a:t>
            </a:r>
            <a:r>
              <a:rPr lang="en-US" sz="3200" b="1" u="sng" dirty="0">
                <a:solidFill>
                  <a:prstClr val="black"/>
                </a:solidFill>
                <a:latin typeface="Avenir Next LT Pro Demi"/>
              </a:rPr>
              <a:t> </a:t>
            </a:r>
            <a:r>
              <a:rPr lang="en-US" sz="3200" b="1" u="sng" dirty="0" err="1">
                <a:solidFill>
                  <a:prstClr val="black"/>
                </a:solidFill>
                <a:latin typeface="Avenir Next LT Pro Demi"/>
              </a:rPr>
              <a:t>jezelf</a:t>
            </a:r>
            <a:r>
              <a:rPr lang="en-US" sz="3200" b="1" u="sng" dirty="0">
                <a:solidFill>
                  <a:prstClr val="black"/>
                </a:solidFill>
                <a:latin typeface="Avenir Next LT Pro Demi"/>
              </a:rPr>
              <a:t>:</a:t>
            </a:r>
            <a:endParaRPr lang="en-US" sz="3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 Demi"/>
            </a:endParaRPr>
          </a:p>
          <a:p>
            <a:pPr marL="1028700" lvl="1" indent="-571500">
              <a:lnSpc>
                <a:spcPts val="8053"/>
              </a:lnSpc>
              <a:buFont typeface="+mj-lt"/>
              <a:buAutoNum type="romanUcPeriod"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Welke </a:t>
            </a:r>
            <a:r>
              <a:rPr lang="en-US" sz="2800" dirty="0" err="1">
                <a:solidFill>
                  <a:prstClr val="black"/>
                </a:solidFill>
                <a:latin typeface="Avenir Next LT Pro Demi"/>
              </a:rPr>
              <a:t>opdrachten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venir Next LT Pro Demi"/>
              </a:rPr>
              <a:t>kan</a:t>
            </a:r>
            <a:r>
              <a:rPr lang="en-US" sz="2800" dirty="0">
                <a:solidFill>
                  <a:prstClr val="black"/>
                </a:solidFill>
                <a:latin typeface="Avenir Next LT Pro Dem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venir Next LT Pro Demi"/>
              </a:rPr>
              <a:t>jij</a:t>
            </a:r>
            <a:r>
              <a:rPr lang="en-US" sz="2800" dirty="0">
                <a:solidFill>
                  <a:prstClr val="black"/>
                </a:solidFill>
                <a:latin typeface="Avenir Next LT Pro Demi"/>
              </a:rPr>
              <a:t> </a:t>
            </a:r>
            <a:r>
              <a:rPr lang="en-US" sz="2800" dirty="0" err="1">
                <a:solidFill>
                  <a:prstClr val="black"/>
                </a:solidFill>
                <a:latin typeface="Avenir Next LT Pro Demi"/>
              </a:rPr>
              <a:t>uit</a:t>
            </a:r>
            <a:r>
              <a:rPr lang="en-US" sz="2800" dirty="0">
                <a:solidFill>
                  <a:prstClr val="black"/>
                </a:solidFill>
                <a:latin typeface="Avenir Next LT Pro Dem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venir Next LT Pro Demi"/>
              </a:rPr>
              <a:t>kunnen</a:t>
            </a:r>
            <a:r>
              <a:rPr lang="en-US" sz="2800" dirty="0">
                <a:solidFill>
                  <a:prstClr val="black"/>
                </a:solidFill>
                <a:latin typeface="Avenir Next LT Pro Dem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venir Next LT Pro Demi"/>
              </a:rPr>
              <a:t>voeren</a:t>
            </a:r>
            <a:r>
              <a:rPr lang="en-US" sz="2800" dirty="0">
                <a:solidFill>
                  <a:prstClr val="black"/>
                </a:solidFill>
                <a:latin typeface="Avenir Next LT Pro Demi"/>
              </a:rPr>
              <a:t> in het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leerteam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?</a:t>
            </a:r>
            <a:endParaRPr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 Demi"/>
            </a:endParaRPr>
          </a:p>
          <a:p>
            <a:pPr marL="1028700" lvl="1" indent="-571500">
              <a:lnSpc>
                <a:spcPts val="8053"/>
              </a:lnSpc>
              <a:buFont typeface="+mj-lt"/>
              <a:buAutoNum type="romanUcPeriod"/>
            </a:pPr>
            <a:r>
              <a:rPr lang="en-US" sz="2800" dirty="0">
                <a:solidFill>
                  <a:prstClr val="black"/>
                </a:solidFill>
                <a:latin typeface="Avenir Next LT Pro Demi"/>
              </a:rPr>
              <a:t>Wat </a:t>
            </a:r>
            <a:r>
              <a:rPr lang="en-US" sz="2800" dirty="0" err="1">
                <a:solidFill>
                  <a:prstClr val="black"/>
                </a:solidFill>
                <a:latin typeface="Avenir Next LT Pro Demi"/>
              </a:rPr>
              <a:t>vind</a:t>
            </a:r>
            <a:r>
              <a:rPr lang="en-US" sz="2800" dirty="0">
                <a:solidFill>
                  <a:prstClr val="black"/>
                </a:solidFill>
                <a:latin typeface="Avenir Next LT Pro Dem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venir Next LT Pro Demi"/>
              </a:rPr>
              <a:t>jij</a:t>
            </a:r>
            <a:r>
              <a:rPr lang="en-US" sz="2800" dirty="0">
                <a:solidFill>
                  <a:prstClr val="black"/>
                </a:solidFill>
                <a:latin typeface="Avenir Next LT Pro Demi"/>
              </a:rPr>
              <a:t> de </a:t>
            </a:r>
            <a:r>
              <a:rPr lang="en-US" sz="2800" dirty="0" err="1">
                <a:solidFill>
                  <a:prstClr val="black"/>
                </a:solidFill>
                <a:latin typeface="Avenir Next LT Pro Demi"/>
              </a:rPr>
              <a:t>meerwaarde</a:t>
            </a:r>
            <a:r>
              <a:rPr lang="en-US" sz="2800" dirty="0">
                <a:solidFill>
                  <a:prstClr val="black"/>
                </a:solidFill>
                <a:latin typeface="Avenir Next LT Pro Demi"/>
              </a:rPr>
              <a:t> van het </a:t>
            </a:r>
            <a:r>
              <a:rPr lang="en-US" sz="2800" dirty="0" err="1">
                <a:solidFill>
                  <a:prstClr val="black"/>
                </a:solidFill>
                <a:latin typeface="Avenir Next LT Pro Demi"/>
              </a:rPr>
              <a:t>interprofessioneel</a:t>
            </a:r>
            <a:r>
              <a:rPr lang="en-US" sz="2800" dirty="0">
                <a:solidFill>
                  <a:prstClr val="black"/>
                </a:solidFill>
                <a:latin typeface="Avenir Next LT Pro Dem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venir Next LT Pro Demi"/>
              </a:rPr>
              <a:t>samenwerken</a:t>
            </a:r>
            <a:r>
              <a:rPr lang="en-US" sz="2800" dirty="0">
                <a:solidFill>
                  <a:prstClr val="black"/>
                </a:solidFill>
                <a:latin typeface="Avenir Next LT Pro Demi"/>
              </a:rPr>
              <a:t>?</a:t>
            </a:r>
          </a:p>
          <a:p>
            <a:pPr marL="1028700" lvl="1" indent="-571500">
              <a:lnSpc>
                <a:spcPts val="8053"/>
              </a:lnSpc>
              <a:buFont typeface="+mj-lt"/>
              <a:buAutoNum type="romanUcPeriod"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Wat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zou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jij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willen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leren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 in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een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interprofess</a:t>
            </a:r>
            <a:r>
              <a:rPr lang="en-US" sz="2800" dirty="0" err="1">
                <a:solidFill>
                  <a:prstClr val="black"/>
                </a:solidFill>
                <a:latin typeface="Avenir Next LT Pro Demi"/>
              </a:rPr>
              <a:t>ioneel</a:t>
            </a:r>
            <a:r>
              <a:rPr lang="en-US" sz="2800" dirty="0">
                <a:solidFill>
                  <a:prstClr val="black"/>
                </a:solidFill>
                <a:latin typeface="Avenir Next LT Pro Dem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venir Next LT Pro Demi"/>
              </a:rPr>
              <a:t>leerteam</a:t>
            </a:r>
            <a:r>
              <a:rPr lang="en-US" sz="2800" dirty="0">
                <a:solidFill>
                  <a:prstClr val="black"/>
                </a:solidFill>
                <a:latin typeface="Avenir Next LT Pro Demi"/>
              </a:rPr>
              <a:t>?</a:t>
            </a:r>
          </a:p>
          <a:p>
            <a:pPr>
              <a:lnSpc>
                <a:spcPts val="8053"/>
              </a:lnSpc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Deel je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ideëen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</a:rPr>
              <a:t>.</a:t>
            </a:r>
            <a:endParaRPr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 Demi"/>
            </a:endParaRPr>
          </a:p>
          <a:p>
            <a:pPr marL="0" marR="0" lvl="0" indent="0" algn="l" defTabSz="914400" rtl="0" eaLnBrk="1" fontAlgn="auto" latinLnBrk="0" hangingPunct="1">
              <a:lnSpc>
                <a:spcPts val="80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 Dem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80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 Demi"/>
              <a:ea typeface="+mn-ea"/>
              <a:cs typeface="+mn-cs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699B628-7489-2D2F-E67F-18B9918AAD13}"/>
              </a:ext>
            </a:extLst>
          </p:cNvPr>
          <p:cNvSpPr txBox="1"/>
          <p:nvPr/>
        </p:nvSpPr>
        <p:spPr>
          <a:xfrm>
            <a:off x="4632960" y="811168"/>
            <a:ext cx="781812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Avenir Next LT Pro Demi"/>
              </a:rPr>
              <a:t>Uitwisselen</a:t>
            </a:r>
            <a:endParaRPr kumimoji="0" lang="en-US" sz="5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 Demi"/>
              <a:ea typeface="+mn-ea"/>
              <a:cs typeface="+mn-cs"/>
            </a:endParaRP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746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1F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2680030"/>
            <a:ext cx="5283340" cy="1445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760"/>
              </a:lnSpc>
            </a:pPr>
            <a:r>
              <a:rPr lang="en-US" sz="9800" err="1">
                <a:solidFill>
                  <a:srgbClr val="F18D1B"/>
                </a:solidFill>
                <a:latin typeface="Avenir Next LT Pro Demi" panose="020B0704020202020204" pitchFamily="34" charset="0"/>
              </a:rPr>
              <a:t>Vragen</a:t>
            </a:r>
            <a:r>
              <a:rPr lang="en-US" sz="9800">
                <a:solidFill>
                  <a:srgbClr val="F18D1B"/>
                </a:solidFill>
                <a:latin typeface="Avenir Next LT Pro Demi" panose="020B0704020202020204" pitchFamily="34" charset="0"/>
              </a:rPr>
              <a:t>?</a:t>
            </a:r>
          </a:p>
        </p:txBody>
      </p:sp>
      <p:sp>
        <p:nvSpPr>
          <p:cNvPr id="6" name="Freeform 26">
            <a:extLst>
              <a:ext uri="{FF2B5EF4-FFF2-40B4-BE49-F238E27FC236}">
                <a16:creationId xmlns:a16="http://schemas.microsoft.com/office/drawing/2014/main" id="{60B67E19-00EF-F5C0-1538-592635EFDB0A}"/>
              </a:ext>
            </a:extLst>
          </p:cNvPr>
          <p:cNvSpPr/>
          <p:nvPr/>
        </p:nvSpPr>
        <p:spPr>
          <a:xfrm>
            <a:off x="972407" y="5829447"/>
            <a:ext cx="825377" cy="660302"/>
          </a:xfrm>
          <a:custGeom>
            <a:avLst/>
            <a:gdLst/>
            <a:ahLst/>
            <a:cxnLst/>
            <a:rect l="l" t="t" r="r" b="b"/>
            <a:pathLst>
              <a:path w="825377" h="660302">
                <a:moveTo>
                  <a:pt x="0" y="0"/>
                </a:moveTo>
                <a:lnTo>
                  <a:pt x="825377" y="0"/>
                </a:lnTo>
                <a:lnTo>
                  <a:pt x="825377" y="660301"/>
                </a:lnTo>
                <a:lnTo>
                  <a:pt x="0" y="6603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23">
            <a:extLst>
              <a:ext uri="{FF2B5EF4-FFF2-40B4-BE49-F238E27FC236}">
                <a16:creationId xmlns:a16="http://schemas.microsoft.com/office/drawing/2014/main" id="{0C46F7BC-4266-B8A0-8C38-837CF6DC70D6}"/>
              </a:ext>
            </a:extLst>
          </p:cNvPr>
          <p:cNvSpPr/>
          <p:nvPr/>
        </p:nvSpPr>
        <p:spPr>
          <a:xfrm>
            <a:off x="1028700" y="4812553"/>
            <a:ext cx="660302" cy="660302"/>
          </a:xfrm>
          <a:custGeom>
            <a:avLst/>
            <a:gdLst/>
            <a:ahLst/>
            <a:cxnLst/>
            <a:rect l="l" t="t" r="r" b="b"/>
            <a:pathLst>
              <a:path w="660302" h="660302">
                <a:moveTo>
                  <a:pt x="0" y="0"/>
                </a:moveTo>
                <a:lnTo>
                  <a:pt x="660302" y="0"/>
                </a:lnTo>
                <a:lnTo>
                  <a:pt x="660302" y="660302"/>
                </a:lnTo>
                <a:lnTo>
                  <a:pt x="0" y="6603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BE01FAD6-849E-F09E-33F7-E16BBF5E3A03}"/>
              </a:ext>
            </a:extLst>
          </p:cNvPr>
          <p:cNvSpPr/>
          <p:nvPr/>
        </p:nvSpPr>
        <p:spPr>
          <a:xfrm>
            <a:off x="1118572" y="6846341"/>
            <a:ext cx="480557" cy="813250"/>
          </a:xfrm>
          <a:custGeom>
            <a:avLst/>
            <a:gdLst/>
            <a:ahLst/>
            <a:cxnLst/>
            <a:rect l="l" t="t" r="r" b="b"/>
            <a:pathLst>
              <a:path w="480557" h="813250">
                <a:moveTo>
                  <a:pt x="0" y="0"/>
                </a:moveTo>
                <a:lnTo>
                  <a:pt x="480557" y="0"/>
                </a:lnTo>
                <a:lnTo>
                  <a:pt x="480557" y="813250"/>
                </a:lnTo>
                <a:lnTo>
                  <a:pt x="0" y="8132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26E64A57-0F6A-E6AF-7E2D-4E5BCAE6DEA3}"/>
              </a:ext>
            </a:extLst>
          </p:cNvPr>
          <p:cNvSpPr txBox="1"/>
          <p:nvPr/>
        </p:nvSpPr>
        <p:spPr>
          <a:xfrm>
            <a:off x="972407" y="8648700"/>
            <a:ext cx="7607836" cy="942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53"/>
              </a:lnSpc>
            </a:pPr>
            <a:r>
              <a:rPr lang="en-US" sz="6378">
                <a:solidFill>
                  <a:srgbClr val="FFFFFF"/>
                </a:solidFill>
                <a:latin typeface="Avenir Next LT Pro" panose="020B0504020202020204" pitchFamily="34" charset="0"/>
              </a:rPr>
              <a:t>www.isop.nl</a:t>
            </a:r>
          </a:p>
        </p:txBody>
      </p:sp>
      <p:pic>
        <p:nvPicPr>
          <p:cNvPr id="11" name="Afbeelding 10" descr="Afbeelding met Menselijk gezicht, persoon, kleding, overdekt&#10;&#10;Automatisch gegenereerde beschrijving">
            <a:extLst>
              <a:ext uri="{FF2B5EF4-FFF2-40B4-BE49-F238E27FC236}">
                <a16:creationId xmlns:a16="http://schemas.microsoft.com/office/drawing/2014/main" id="{CA8FFE86-D541-8425-05A7-E6E7306517A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9" r="16542"/>
          <a:stretch/>
        </p:blipFill>
        <p:spPr>
          <a:xfrm>
            <a:off x="7673628" y="-796"/>
            <a:ext cx="10614372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1F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469543" y="4019550"/>
            <a:ext cx="1701228" cy="1701228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E4184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3071956" y="-4519757"/>
            <a:ext cx="10437449" cy="1043744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E4184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392140" y="6084271"/>
            <a:ext cx="5322402" cy="5322402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8" name="Freeform 8"/>
          <p:cNvSpPr/>
          <p:nvPr/>
        </p:nvSpPr>
        <p:spPr>
          <a:xfrm>
            <a:off x="14289211" y="6739850"/>
            <a:ext cx="3254125" cy="3254125"/>
          </a:xfrm>
          <a:custGeom>
            <a:avLst/>
            <a:gdLst/>
            <a:ahLst/>
            <a:cxnLst/>
            <a:rect l="l" t="t" r="r" b="b"/>
            <a:pathLst>
              <a:path w="3254125" h="3254125">
                <a:moveTo>
                  <a:pt x="0" y="0"/>
                </a:moveTo>
                <a:lnTo>
                  <a:pt x="3254125" y="0"/>
                </a:lnTo>
                <a:lnTo>
                  <a:pt x="3254125" y="3254125"/>
                </a:lnTo>
                <a:lnTo>
                  <a:pt x="0" y="32541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TextBox 9"/>
          <p:cNvSpPr txBox="1"/>
          <p:nvPr/>
        </p:nvSpPr>
        <p:spPr>
          <a:xfrm>
            <a:off x="6964048" y="2846211"/>
            <a:ext cx="14380111" cy="6866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ts val="7653"/>
              </a:lnSpc>
              <a:buFont typeface="Arial"/>
              <a:buChar char="•"/>
            </a:pPr>
            <a:r>
              <a:rPr lang="en-US" sz="4400" dirty="0" err="1">
                <a:solidFill>
                  <a:srgbClr val="FFFFFF"/>
                </a:solidFill>
                <a:latin typeface="Avenir Next LT Pro Demi"/>
              </a:rPr>
              <a:t>Waarom</a:t>
            </a:r>
            <a:r>
              <a:rPr lang="en-US" sz="4400" dirty="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Avenir Next LT Pro Demi"/>
              </a:rPr>
              <a:t>zijn</a:t>
            </a:r>
            <a:r>
              <a:rPr lang="en-US" sz="4400" dirty="0">
                <a:solidFill>
                  <a:srgbClr val="FFFFFF"/>
                </a:solidFill>
                <a:latin typeface="Avenir Next LT Pro Demi"/>
              </a:rPr>
              <a:t> we </a:t>
            </a:r>
            <a:r>
              <a:rPr lang="en-US" sz="4400" dirty="0" err="1">
                <a:solidFill>
                  <a:srgbClr val="FFFFFF"/>
                </a:solidFill>
                <a:latin typeface="Avenir Next LT Pro Demi"/>
              </a:rPr>
              <a:t>hier</a:t>
            </a:r>
            <a:r>
              <a:rPr lang="en-US" sz="4400" dirty="0">
                <a:solidFill>
                  <a:srgbClr val="FFFFFF"/>
                </a:solidFill>
                <a:latin typeface="Avenir Next LT Pro Demi"/>
              </a:rPr>
              <a:t>?</a:t>
            </a:r>
          </a:p>
          <a:p>
            <a:pPr marL="857250" indent="-857250">
              <a:lnSpc>
                <a:spcPts val="7653"/>
              </a:lnSpc>
              <a:buFont typeface="Arial"/>
              <a:buChar char="•"/>
            </a:pPr>
            <a:r>
              <a:rPr lang="en-US" sz="4400">
                <a:solidFill>
                  <a:srgbClr val="FFFFFF"/>
                </a:solidFill>
                <a:latin typeface="Avenir Next LT Pro Demi"/>
              </a:rPr>
              <a:t>Wat is ISOP?</a:t>
            </a:r>
          </a:p>
          <a:p>
            <a:pPr marL="857250" indent="-857250">
              <a:lnSpc>
                <a:spcPts val="7653"/>
              </a:lnSpc>
              <a:buFont typeface="Arial"/>
              <a:buChar char="•"/>
            </a:pPr>
            <a:r>
              <a:rPr lang="en-US" sz="4400" dirty="0">
                <a:solidFill>
                  <a:srgbClr val="FFFFFF"/>
                </a:solidFill>
                <a:latin typeface="Avenir Next LT Pro Demi"/>
              </a:rPr>
              <a:t>Wat is </a:t>
            </a:r>
            <a:r>
              <a:rPr lang="en-US" sz="4400" dirty="0" err="1">
                <a:solidFill>
                  <a:srgbClr val="FFFFFF"/>
                </a:solidFill>
                <a:latin typeface="Avenir Next LT Pro Demi"/>
              </a:rPr>
              <a:t>een</a:t>
            </a:r>
            <a:r>
              <a:rPr lang="en-US" sz="4400" dirty="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Avenir Next LT Pro Demi"/>
              </a:rPr>
              <a:t>leerteam</a:t>
            </a:r>
            <a:r>
              <a:rPr lang="en-US" sz="4400" dirty="0">
                <a:solidFill>
                  <a:srgbClr val="FFFFFF"/>
                </a:solidFill>
                <a:latin typeface="Avenir Next LT Pro Demi"/>
              </a:rPr>
              <a:t>?</a:t>
            </a:r>
          </a:p>
          <a:p>
            <a:pPr marL="857250" indent="-857250">
              <a:lnSpc>
                <a:spcPts val="7653"/>
              </a:lnSpc>
              <a:buFont typeface="Arial"/>
              <a:buChar char="•"/>
            </a:pPr>
            <a:r>
              <a:rPr lang="en-US" sz="4400" dirty="0" err="1">
                <a:solidFill>
                  <a:srgbClr val="FFFFFF"/>
                </a:solidFill>
                <a:latin typeface="Avenir Next LT Pro Demi"/>
              </a:rPr>
              <a:t>Praktische</a:t>
            </a:r>
            <a:r>
              <a:rPr lang="en-US" sz="4400" dirty="0">
                <a:solidFill>
                  <a:srgbClr val="FFFFFF"/>
                </a:solidFill>
                <a:latin typeface="Avenir Next LT Pro Demi"/>
              </a:rPr>
              <a:t> </a:t>
            </a:r>
            <a:r>
              <a:rPr lang="en-US" sz="4400" dirty="0" err="1">
                <a:solidFill>
                  <a:srgbClr val="FFFFFF"/>
                </a:solidFill>
                <a:latin typeface="Avenir Next LT Pro Demi"/>
              </a:rPr>
              <a:t>zaken</a:t>
            </a:r>
            <a:endParaRPr lang="en-US" sz="4400" dirty="0">
              <a:solidFill>
                <a:srgbClr val="FFFFFF"/>
              </a:solidFill>
              <a:latin typeface="Avenir Next LT Pro Demi"/>
            </a:endParaRPr>
          </a:p>
          <a:p>
            <a:pPr marL="857250" indent="-857250">
              <a:lnSpc>
                <a:spcPts val="7653"/>
              </a:lnSpc>
              <a:buFont typeface="Arial"/>
              <a:buChar char="•"/>
            </a:pPr>
            <a:r>
              <a:rPr lang="nl-NL" sz="4400">
                <a:solidFill>
                  <a:srgbClr val="FFFFFF"/>
                </a:solidFill>
                <a:latin typeface="Avenir Next LT Pro Demi"/>
              </a:rPr>
              <a:t>Suggesties</a:t>
            </a:r>
          </a:p>
          <a:p>
            <a:pPr marL="857250" indent="-857250">
              <a:lnSpc>
                <a:spcPts val="7653"/>
              </a:lnSpc>
              <a:buFont typeface="Arial"/>
              <a:buChar char="•"/>
            </a:pPr>
            <a:r>
              <a:rPr lang="en-US" sz="4400" err="1">
                <a:solidFill>
                  <a:srgbClr val="FFFFFF"/>
                </a:solidFill>
                <a:latin typeface="Avenir Next LT Pro Demi"/>
              </a:rPr>
              <a:t>Afsluiten</a:t>
            </a:r>
            <a:endParaRPr lang="en-US" sz="4400">
              <a:solidFill>
                <a:srgbClr val="FFFFFF"/>
              </a:solidFill>
              <a:latin typeface="Avenir Next LT Pro Demi"/>
            </a:endParaRPr>
          </a:p>
          <a:p>
            <a:pPr marL="857250" indent="-857250">
              <a:lnSpc>
                <a:spcPts val="7653"/>
              </a:lnSpc>
              <a:buFont typeface="Arial" panose="020B0604020202020204" pitchFamily="34" charset="0"/>
              <a:buChar char="•"/>
            </a:pPr>
            <a:endParaRPr lang="en-US" sz="6350">
              <a:solidFill>
                <a:srgbClr val="FFFFFF"/>
              </a:solidFill>
              <a:latin typeface="Avenir Next LT Pro" panose="020B0504020202020204" pitchFamily="34" charset="0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12463158" y="483529"/>
            <a:ext cx="1701228" cy="1701228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E4184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3" name="Tekstvak 12">
            <a:extLst>
              <a:ext uri="{FF2B5EF4-FFF2-40B4-BE49-F238E27FC236}">
                <a16:creationId xmlns:a16="http://schemas.microsoft.com/office/drawing/2014/main" id="{2943586D-2EC2-41F7-7246-1E5150915187}"/>
              </a:ext>
            </a:extLst>
          </p:cNvPr>
          <p:cNvSpPr txBox="1"/>
          <p:nvPr/>
        </p:nvSpPr>
        <p:spPr>
          <a:xfrm>
            <a:off x="420136" y="1965648"/>
            <a:ext cx="7066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FFFFFF"/>
                </a:solidFill>
                <a:latin typeface="Avenir Next LT Pro Demi"/>
              </a:rPr>
              <a:t>Wat </a:t>
            </a:r>
            <a:r>
              <a:rPr lang="en-US" sz="5400" err="1">
                <a:solidFill>
                  <a:srgbClr val="FFFFFF"/>
                </a:solidFill>
                <a:latin typeface="Avenir Next LT Pro Demi"/>
              </a:rPr>
              <a:t>gaan</a:t>
            </a:r>
            <a:r>
              <a:rPr lang="en-US" sz="5400">
                <a:solidFill>
                  <a:srgbClr val="FFFFFF"/>
                </a:solidFill>
                <a:latin typeface="Avenir Next LT Pro Demi"/>
              </a:rPr>
              <a:t> we </a:t>
            </a:r>
            <a:r>
              <a:rPr lang="en-US" sz="5400" err="1">
                <a:solidFill>
                  <a:srgbClr val="FFFFFF"/>
                </a:solidFill>
                <a:latin typeface="Avenir Next LT Pro Demi"/>
              </a:rPr>
              <a:t>doen</a:t>
            </a:r>
            <a:r>
              <a:rPr lang="en-US" sz="5400">
                <a:solidFill>
                  <a:srgbClr val="FFFFFF"/>
                </a:solidFill>
                <a:latin typeface="Avenir Next LT Pro Demi"/>
              </a:rPr>
              <a:t>:</a:t>
            </a:r>
            <a:endParaRPr lang="en-US" sz="5400">
              <a:solidFill>
                <a:srgbClr val="FFFFFF"/>
              </a:solidFill>
              <a:latin typeface="Avenir Next LT Pro Demi" panose="020B0704020202020204" pitchFamily="34" charset="0"/>
            </a:endParaRP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4098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/>
          <p:nvPr/>
        </p:nvSpPr>
        <p:spPr>
          <a:xfrm>
            <a:off x="453433" y="353968"/>
            <a:ext cx="3564655" cy="3564655"/>
          </a:xfrm>
          <a:custGeom>
            <a:avLst/>
            <a:gdLst/>
            <a:ahLst/>
            <a:cxnLst/>
            <a:rect l="l" t="t" r="r" b="b"/>
            <a:pathLst>
              <a:path w="3564655" h="3564655">
                <a:moveTo>
                  <a:pt x="0" y="0"/>
                </a:moveTo>
                <a:lnTo>
                  <a:pt x="3564655" y="0"/>
                </a:lnTo>
                <a:lnTo>
                  <a:pt x="3564655" y="3564655"/>
                </a:lnTo>
                <a:lnTo>
                  <a:pt x="0" y="35646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Freeform 12">
            <a:extLst>
              <a:ext uri="{FF2B5EF4-FFF2-40B4-BE49-F238E27FC236}">
                <a16:creationId xmlns:a16="http://schemas.microsoft.com/office/drawing/2014/main" id="{DA17956B-4583-F0A2-1984-07BB6B041EB8}"/>
              </a:ext>
            </a:extLst>
          </p:cNvPr>
          <p:cNvSpPr/>
          <p:nvPr/>
        </p:nvSpPr>
        <p:spPr>
          <a:xfrm>
            <a:off x="772168" y="9576130"/>
            <a:ext cx="3036955" cy="523895"/>
          </a:xfrm>
          <a:custGeom>
            <a:avLst/>
            <a:gdLst/>
            <a:ahLst/>
            <a:cxnLst/>
            <a:rect l="l" t="t" r="r" b="b"/>
            <a:pathLst>
              <a:path w="8424949" h="1453360">
                <a:moveTo>
                  <a:pt x="0" y="0"/>
                </a:moveTo>
                <a:lnTo>
                  <a:pt x="8424949" y="0"/>
                </a:lnTo>
                <a:lnTo>
                  <a:pt x="8424949" y="1453361"/>
                </a:lnTo>
                <a:lnTo>
                  <a:pt x="0" y="14533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42A87128-8330-DB4B-037D-CF8034B592FD}"/>
              </a:ext>
            </a:extLst>
          </p:cNvPr>
          <p:cNvSpPr/>
          <p:nvPr/>
        </p:nvSpPr>
        <p:spPr>
          <a:xfrm>
            <a:off x="453433" y="7886700"/>
            <a:ext cx="3540235" cy="1414605"/>
          </a:xfrm>
          <a:custGeom>
            <a:avLst/>
            <a:gdLst/>
            <a:ahLst/>
            <a:cxnLst/>
            <a:rect l="l" t="t" r="r" b="b"/>
            <a:pathLst>
              <a:path w="5483994" h="2193598">
                <a:moveTo>
                  <a:pt x="0" y="0"/>
                </a:moveTo>
                <a:lnTo>
                  <a:pt x="5483994" y="0"/>
                </a:lnTo>
                <a:lnTo>
                  <a:pt x="5483994" y="2193598"/>
                </a:lnTo>
                <a:lnTo>
                  <a:pt x="0" y="21935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F97613D7-DDC8-549C-02DF-5376E2973B6E}"/>
              </a:ext>
            </a:extLst>
          </p:cNvPr>
          <p:cNvCxnSpPr/>
          <p:nvPr/>
        </p:nvCxnSpPr>
        <p:spPr>
          <a:xfrm>
            <a:off x="609600" y="7734300"/>
            <a:ext cx="31995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955D16A1-B011-EBCF-D3E0-E1B5C0A9C48D}"/>
              </a:ext>
            </a:extLst>
          </p:cNvPr>
          <p:cNvSpPr txBox="1"/>
          <p:nvPr/>
        </p:nvSpPr>
        <p:spPr>
          <a:xfrm>
            <a:off x="5063137" y="1305768"/>
            <a:ext cx="11694152" cy="87716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4800">
                <a:latin typeface="Avenir Next LT Pro Demi"/>
                <a:ea typeface="Calibri"/>
                <a:cs typeface="Calibri"/>
              </a:rPr>
              <a:t>Leerdoelen</a:t>
            </a:r>
            <a:r>
              <a:rPr lang="nl-NL" sz="4800">
                <a:latin typeface="Avenir Next LT Pro Demi"/>
              </a:rPr>
              <a:t> van deze bijeenkomst</a:t>
            </a:r>
          </a:p>
          <a:p>
            <a:endParaRPr lang="nl-NL" sz="4800">
              <a:latin typeface="Avenir Next LT Pro Demi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nl-NL" sz="2400">
                <a:latin typeface="Avenir Next LT Pro Demi"/>
              </a:rPr>
              <a:t>Waarom interprofessioneel</a:t>
            </a:r>
            <a:r>
              <a:rPr lang="nl-NL" sz="4800">
                <a:latin typeface="Avenir Next LT Pro Demi"/>
              </a:rPr>
              <a:t> </a:t>
            </a:r>
            <a:r>
              <a:rPr lang="nl-NL" sz="2400">
                <a:latin typeface="Avenir Next LT Pro Demi"/>
              </a:rPr>
              <a:t>samenwerken?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endParaRPr lang="nl-NL" sz="2400">
              <a:latin typeface="Avenir Next LT Pro Demi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nl-NL" sz="2400">
                <a:latin typeface="Avenir Next LT Pro Demi"/>
              </a:rPr>
              <a:t>Weten wat interprofessioneel samenwerken inhoudt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endParaRPr lang="nl-NL" sz="2400">
              <a:latin typeface="Avenir Next LT Pro Demi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nl-NL" sz="2400">
                <a:latin typeface="Avenir Next LT Pro Demi"/>
              </a:rPr>
              <a:t>Weten wat het betekent om deel uit te maken van een interprofessioneel leerteam en wat er van jou als aankomend educatief professionel verwacht wordt. 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endParaRPr lang="nl-NL" sz="2400">
              <a:latin typeface="Avenir Next LT Pro Demi"/>
            </a:endParaRPr>
          </a:p>
          <a:p>
            <a:endParaRPr lang="nl-NL" sz="4800">
              <a:latin typeface="Avenir Next LT Pro Demi"/>
            </a:endParaRPr>
          </a:p>
          <a:p>
            <a:endParaRPr lang="nl-NL" sz="4800">
              <a:latin typeface="Avenir Next LT Pro Demi"/>
            </a:endParaRPr>
          </a:p>
          <a:p>
            <a:endParaRPr lang="nl-NL" sz="4800">
              <a:latin typeface="Avenir Next LT Pro Demi"/>
            </a:endParaRPr>
          </a:p>
        </p:txBody>
      </p:sp>
    </p:spTree>
    <p:extLst>
      <p:ext uri="{BB962C8B-B14F-4D97-AF65-F5344CB8AC3E}">
        <p14:creationId xmlns:p14="http://schemas.microsoft.com/office/powerpoint/2010/main" val="436842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8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37625" y="5800783"/>
            <a:ext cx="1701228" cy="1701228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925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229917" y="-4353178"/>
            <a:ext cx="10437449" cy="1043744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925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202368" y="6648537"/>
            <a:ext cx="5322402" cy="5322402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8" name="Freeform 8"/>
          <p:cNvSpPr/>
          <p:nvPr/>
        </p:nvSpPr>
        <p:spPr>
          <a:xfrm>
            <a:off x="14759051" y="6971525"/>
            <a:ext cx="3254125" cy="3254125"/>
          </a:xfrm>
          <a:custGeom>
            <a:avLst/>
            <a:gdLst/>
            <a:ahLst/>
            <a:cxnLst/>
            <a:rect l="l" t="t" r="r" b="b"/>
            <a:pathLst>
              <a:path w="3254125" h="3254125">
                <a:moveTo>
                  <a:pt x="0" y="0"/>
                </a:moveTo>
                <a:lnTo>
                  <a:pt x="3254125" y="0"/>
                </a:lnTo>
                <a:lnTo>
                  <a:pt x="3254125" y="3254125"/>
                </a:lnTo>
                <a:lnTo>
                  <a:pt x="0" y="32541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0" name="Group 10"/>
          <p:cNvGrpSpPr/>
          <p:nvPr/>
        </p:nvGrpSpPr>
        <p:grpSpPr>
          <a:xfrm>
            <a:off x="3638854" y="7502011"/>
            <a:ext cx="1701228" cy="1701228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925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2" name="TextBox 9">
            <a:extLst>
              <a:ext uri="{FF2B5EF4-FFF2-40B4-BE49-F238E27FC236}">
                <a16:creationId xmlns:a16="http://schemas.microsoft.com/office/drawing/2014/main" id="{ABB74C3C-C595-6DF0-817C-EC574DEFE5B6}"/>
              </a:ext>
            </a:extLst>
          </p:cNvPr>
          <p:cNvSpPr txBox="1"/>
          <p:nvPr/>
        </p:nvSpPr>
        <p:spPr>
          <a:xfrm>
            <a:off x="274824" y="3426336"/>
            <a:ext cx="17452270" cy="6867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53"/>
              </a:lnSpc>
            </a:pPr>
            <a:endParaRPr lang="en-US" sz="4000">
              <a:solidFill>
                <a:srgbClr val="FFFFFF"/>
              </a:solidFill>
              <a:latin typeface="Avenir Next LT Pro Demi" panose="020B0704020202020204" pitchFamily="34" charset="0"/>
            </a:endParaRPr>
          </a:p>
          <a:p>
            <a:pPr marL="857250" indent="-857250">
              <a:lnSpc>
                <a:spcPts val="7653"/>
              </a:lnSpc>
              <a:buFont typeface="Arial"/>
              <a:buChar char="•"/>
            </a:pP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Optimale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 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ontwikkeling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 van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kinderen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door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samen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te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werken</a:t>
            </a:r>
            <a:endParaRPr lang="en-US" sz="4000">
              <a:solidFill>
                <a:srgbClr val="FFFFFF"/>
              </a:solidFill>
              <a:latin typeface="Avenir Next LT Pro Demi"/>
            </a:endParaRPr>
          </a:p>
          <a:p>
            <a:pPr marL="857250" indent="-857250">
              <a:lnSpc>
                <a:spcPts val="7653"/>
              </a:lnSpc>
              <a:buFont typeface="Arial"/>
              <a:buChar char="•"/>
            </a:pP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Opleiden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van de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nieuwe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professional: ISOP</a:t>
            </a:r>
          </a:p>
          <a:p>
            <a:pPr marL="857250" indent="-857250">
              <a:lnSpc>
                <a:spcPts val="7653"/>
              </a:lnSpc>
              <a:buFont typeface="Arial"/>
              <a:buChar char="•"/>
            </a:pPr>
            <a:r>
              <a:rPr lang="en-US" sz="4000">
                <a:solidFill>
                  <a:srgbClr val="FFFFFF"/>
                </a:solidFill>
                <a:latin typeface="Avenir Next LT Pro Demi"/>
              </a:rPr>
              <a:t>De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pedagogisch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educatieve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professional </a:t>
            </a:r>
            <a:br>
              <a:rPr lang="en-US" sz="4000">
                <a:solidFill>
                  <a:srgbClr val="FFFFFF"/>
                </a:solidFill>
                <a:latin typeface="Avenir Next LT Pro Demi"/>
              </a:rPr>
            </a:br>
            <a:r>
              <a:rPr lang="en-US" sz="4000">
                <a:solidFill>
                  <a:srgbClr val="FFFFFF"/>
                </a:solidFill>
                <a:latin typeface="Avenir Next LT Pro Demi"/>
              </a:rPr>
              <a:t>(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elkaars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rollen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leren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kennen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)</a:t>
            </a:r>
          </a:p>
          <a:p>
            <a:pPr marL="857250" indent="-857250">
              <a:lnSpc>
                <a:spcPts val="7653"/>
              </a:lnSpc>
              <a:buFont typeface="Arial"/>
              <a:buChar char="•"/>
            </a:pPr>
            <a:endParaRPr lang="en-US" sz="4000">
              <a:solidFill>
                <a:srgbClr val="FFFFFF"/>
              </a:solidFill>
              <a:latin typeface="Avenir Next LT Pro Demi"/>
            </a:endParaRPr>
          </a:p>
          <a:p>
            <a:pPr marL="857250" indent="-857250">
              <a:lnSpc>
                <a:spcPts val="7653"/>
              </a:lnSpc>
              <a:buFont typeface="Arial" panose="020B0604020202020204" pitchFamily="34" charset="0"/>
              <a:buChar char="•"/>
            </a:pPr>
            <a:endParaRPr lang="en-US" sz="6378">
              <a:solidFill>
                <a:srgbClr val="FFFFFF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C9EE5A7-AF6D-4C78-078C-C34053AC7BB9}"/>
              </a:ext>
            </a:extLst>
          </p:cNvPr>
          <p:cNvSpPr txBox="1"/>
          <p:nvPr/>
        </p:nvSpPr>
        <p:spPr>
          <a:xfrm>
            <a:off x="946667" y="1243013"/>
            <a:ext cx="17064982" cy="20741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7653"/>
              </a:lnSpc>
            </a:pPr>
            <a:r>
              <a:rPr lang="en-US" sz="7200" dirty="0" err="1">
                <a:solidFill>
                  <a:srgbClr val="FFFFFF"/>
                </a:solidFill>
                <a:latin typeface="Avenir Next LT Pro Demi"/>
              </a:rPr>
              <a:t>Waarom</a:t>
            </a:r>
            <a:r>
              <a:rPr lang="en-US" sz="7200" dirty="0">
                <a:solidFill>
                  <a:srgbClr val="FFFFFF"/>
                </a:solidFill>
                <a:latin typeface="Avenir Next LT Pro Demi"/>
              </a:rPr>
              <a:t> interprofessional </a:t>
            </a:r>
            <a:r>
              <a:rPr lang="en-US" sz="7200" dirty="0" err="1">
                <a:solidFill>
                  <a:srgbClr val="FFFFFF"/>
                </a:solidFill>
                <a:latin typeface="Avenir Next LT Pro Demi"/>
              </a:rPr>
              <a:t>samenwerken</a:t>
            </a:r>
            <a:r>
              <a:rPr lang="en-US" sz="7200" dirty="0">
                <a:solidFill>
                  <a:srgbClr val="FFFFFF"/>
                </a:solidFill>
                <a:latin typeface="Avenir Next LT Pro Demi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media 2" title="Interprofessioneel samenwerken rondom het kind">
            <a:hlinkClick r:id="" action="ppaction://media"/>
            <a:extLst>
              <a:ext uri="{FF2B5EF4-FFF2-40B4-BE49-F238E27FC236}">
                <a16:creationId xmlns:a16="http://schemas.microsoft.com/office/drawing/2014/main" id="{1851F446-D5DF-524B-4DFD-DC2ADCD85C3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22514" y="272361"/>
            <a:ext cx="17217669" cy="972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16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1F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0342" y="7662785"/>
            <a:ext cx="1701228" cy="1701228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E4184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4073721" y="-5796869"/>
            <a:ext cx="10437449" cy="1043744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E4184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392140" y="6084271"/>
            <a:ext cx="5322402" cy="5322402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8" name="Freeform 8"/>
          <p:cNvSpPr/>
          <p:nvPr/>
        </p:nvSpPr>
        <p:spPr>
          <a:xfrm>
            <a:off x="14426279" y="6725563"/>
            <a:ext cx="3254125" cy="3254125"/>
          </a:xfrm>
          <a:custGeom>
            <a:avLst/>
            <a:gdLst/>
            <a:ahLst/>
            <a:cxnLst/>
            <a:rect l="l" t="t" r="r" b="b"/>
            <a:pathLst>
              <a:path w="3254125" h="3254125">
                <a:moveTo>
                  <a:pt x="0" y="0"/>
                </a:moveTo>
                <a:lnTo>
                  <a:pt x="3254125" y="0"/>
                </a:lnTo>
                <a:lnTo>
                  <a:pt x="3254125" y="3254125"/>
                </a:lnTo>
                <a:lnTo>
                  <a:pt x="0" y="32541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TextBox 9"/>
          <p:cNvSpPr txBox="1"/>
          <p:nvPr/>
        </p:nvSpPr>
        <p:spPr>
          <a:xfrm>
            <a:off x="472444" y="3786790"/>
            <a:ext cx="14315440" cy="58792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ts val="7653"/>
              </a:lnSpc>
              <a:buFont typeface="Arial"/>
              <a:buChar char="•"/>
            </a:pPr>
            <a:r>
              <a:rPr lang="en-US" sz="4000" dirty="0" err="1">
                <a:solidFill>
                  <a:schemeClr val="bg1"/>
                </a:solidFill>
                <a:latin typeface="Avenir Next LT Pro Demi"/>
              </a:rPr>
              <a:t>Interprofessioneel</a:t>
            </a: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 Samen </a:t>
            </a:r>
            <a:r>
              <a:rPr lang="en-US" sz="4000" dirty="0" err="1">
                <a:solidFill>
                  <a:schemeClr val="bg1"/>
                </a:solidFill>
                <a:latin typeface="Avenir Next LT Pro Demi"/>
              </a:rPr>
              <a:t>Opleiden</a:t>
            </a: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venir Next LT Pro Demi"/>
              </a:rPr>
              <a:t>en</a:t>
            </a: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venir Next LT Pro Demi"/>
              </a:rPr>
              <a:t>Professionaliseren</a:t>
            </a:r>
            <a:endParaRPr lang="en-US" sz="4000" dirty="0">
              <a:solidFill>
                <a:schemeClr val="bg1"/>
              </a:solidFill>
              <a:latin typeface="Avenir Next LT Pro Demi"/>
            </a:endParaRPr>
          </a:p>
          <a:p>
            <a:pPr marL="857250" indent="-857250">
              <a:lnSpc>
                <a:spcPts val="7653"/>
              </a:lnSpc>
              <a:buFont typeface="Arial"/>
              <a:buChar char="•"/>
            </a:pP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Je </a:t>
            </a:r>
            <a:r>
              <a:rPr lang="en-US" sz="4000" err="1">
                <a:solidFill>
                  <a:schemeClr val="bg1"/>
                </a:solidFill>
                <a:latin typeface="Avenir Next LT Pro Demi"/>
              </a:rPr>
              <a:t>werkt</a:t>
            </a: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chemeClr val="bg1"/>
                </a:solidFill>
                <a:latin typeface="Avenir Next LT Pro Demi"/>
              </a:rPr>
              <a:t>samen</a:t>
            </a: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 in </a:t>
            </a:r>
            <a:r>
              <a:rPr lang="en-US" sz="4000" err="1">
                <a:solidFill>
                  <a:schemeClr val="bg1"/>
                </a:solidFill>
                <a:latin typeface="Avenir Next LT Pro Demi"/>
              </a:rPr>
              <a:t>een</a:t>
            </a: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chemeClr val="bg1"/>
                </a:solidFill>
                <a:latin typeface="Avenir Next LT Pro Demi"/>
              </a:rPr>
              <a:t>leerteam</a:t>
            </a: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 met </a:t>
            </a:r>
            <a:r>
              <a:rPr lang="en-US" sz="4000" err="1">
                <a:solidFill>
                  <a:schemeClr val="bg1"/>
                </a:solidFill>
                <a:latin typeface="Avenir Next LT Pro Demi"/>
              </a:rPr>
              <a:t>studenten</a:t>
            </a: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 van </a:t>
            </a:r>
            <a:r>
              <a:rPr lang="en-US" sz="4000" err="1">
                <a:solidFill>
                  <a:schemeClr val="bg1"/>
                </a:solidFill>
                <a:latin typeface="Avenir Next LT Pro Demi"/>
              </a:rPr>
              <a:t>verschillende</a:t>
            </a: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chemeClr val="bg1"/>
                </a:solidFill>
                <a:latin typeface="Avenir Next LT Pro Demi"/>
              </a:rPr>
              <a:t>opleidingen</a:t>
            </a:r>
            <a:r>
              <a:rPr lang="en-US" sz="4000">
                <a:solidFill>
                  <a:schemeClr val="bg1"/>
                </a:solidFill>
                <a:latin typeface="Avenir Next LT Pro Demi"/>
              </a:rPr>
              <a:t>. Zo leer je </a:t>
            </a:r>
            <a:r>
              <a:rPr lang="en-US" sz="4000" err="1">
                <a:solidFill>
                  <a:schemeClr val="bg1"/>
                </a:solidFill>
                <a:latin typeface="Avenir Next LT Pro Demi"/>
              </a:rPr>
              <a:t>samenwerken</a:t>
            </a: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 met </a:t>
            </a:r>
            <a:r>
              <a:rPr lang="en-US" sz="4000" err="1">
                <a:solidFill>
                  <a:schemeClr val="bg1"/>
                </a:solidFill>
                <a:latin typeface="Avenir Next LT Pro Demi"/>
              </a:rPr>
              <a:t>studenten</a:t>
            </a: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/</a:t>
            </a:r>
            <a:r>
              <a:rPr lang="en-US" sz="4000" err="1">
                <a:solidFill>
                  <a:schemeClr val="bg1"/>
                </a:solidFill>
                <a:latin typeface="Avenir Next LT Pro Demi"/>
              </a:rPr>
              <a:t>aankomend</a:t>
            </a: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 professionals die </a:t>
            </a:r>
            <a:r>
              <a:rPr lang="en-US" sz="4000" err="1">
                <a:solidFill>
                  <a:schemeClr val="bg1"/>
                </a:solidFill>
                <a:latin typeface="Avenir Next LT Pro Demi"/>
              </a:rPr>
              <a:t>een</a:t>
            </a: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chemeClr val="bg1"/>
                </a:solidFill>
                <a:latin typeface="Avenir Next LT Pro Demi"/>
              </a:rPr>
              <a:t>andere</a:t>
            </a: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chemeClr val="bg1"/>
                </a:solidFill>
                <a:latin typeface="Avenir Next LT Pro Demi"/>
              </a:rPr>
              <a:t>opleiding</a:t>
            </a: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chemeClr val="bg1"/>
                </a:solidFill>
                <a:latin typeface="Avenir Next LT Pro Demi"/>
              </a:rPr>
              <a:t>volgen</a:t>
            </a:r>
            <a:r>
              <a:rPr lang="en-US" sz="4000" dirty="0">
                <a:solidFill>
                  <a:schemeClr val="bg1"/>
                </a:solidFill>
                <a:latin typeface="Avenir Next LT Pro Demi"/>
              </a:rPr>
              <a:t>. </a:t>
            </a:r>
          </a:p>
          <a:p>
            <a:pPr>
              <a:lnSpc>
                <a:spcPts val="7653"/>
              </a:lnSpc>
            </a:pPr>
            <a:endParaRPr lang="en-US" sz="6350">
              <a:solidFill>
                <a:srgbClr val="FFFFFF"/>
              </a:solidFill>
              <a:latin typeface="Avenir Next LT Pro" panose="020B0504020202020204" pitchFamily="34" charset="0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11320158" y="1786950"/>
            <a:ext cx="1701228" cy="1701228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E4184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2" name="Tekstvak 11">
            <a:extLst>
              <a:ext uri="{FF2B5EF4-FFF2-40B4-BE49-F238E27FC236}">
                <a16:creationId xmlns:a16="http://schemas.microsoft.com/office/drawing/2014/main" id="{A1F6B9EB-BB95-A600-53EA-A8711F9326CD}"/>
              </a:ext>
            </a:extLst>
          </p:cNvPr>
          <p:cNvSpPr txBox="1"/>
          <p:nvPr/>
        </p:nvSpPr>
        <p:spPr>
          <a:xfrm>
            <a:off x="1579342" y="1563060"/>
            <a:ext cx="8902699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7200">
                <a:solidFill>
                  <a:srgbClr val="FFFFFF"/>
                </a:solidFill>
                <a:latin typeface="Avenir Next LT Pro Demi"/>
              </a:rPr>
              <a:t>Wat is ISOP:</a:t>
            </a:r>
            <a:endParaRPr lang="en-US" sz="7200">
              <a:solidFill>
                <a:srgbClr val="FFFFFF"/>
              </a:solidFill>
              <a:latin typeface="Avenir Next LT Pro Demi" panose="020B0704020202020204" pitchFamily="34" charset="0"/>
            </a:endParaRPr>
          </a:p>
          <a:p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efkind-en-educatie-v_04122020">
            <a:hlinkClick r:id="" action="ppaction://media"/>
            <a:extLst>
              <a:ext uri="{FF2B5EF4-FFF2-40B4-BE49-F238E27FC236}">
                <a16:creationId xmlns:a16="http://schemas.microsoft.com/office/drawing/2014/main" id="{9AA3EB95-B200-3D6C-11E0-73B464E10CD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9900" y="282462"/>
            <a:ext cx="14702367" cy="8270081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D26C422A-F88B-7DD7-17ED-5703093E1C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42475" y="6716127"/>
            <a:ext cx="3249450" cy="32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15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1F6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534970-6766-7190-A25E-9AC76EB2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A202F5F-2E76-E23B-9A93-D31CABAAD60B}"/>
              </a:ext>
            </a:extLst>
          </p:cNvPr>
          <p:cNvGrpSpPr/>
          <p:nvPr/>
        </p:nvGrpSpPr>
        <p:grpSpPr>
          <a:xfrm>
            <a:off x="1290342" y="7662785"/>
            <a:ext cx="1701228" cy="1701228"/>
            <a:chOff x="0" y="0"/>
            <a:chExt cx="6350000" cy="63500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62E0D2E-630D-7CA6-910F-0759B3022E2F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E4184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C148D0A6-B21D-0DC5-CC86-975D69582A87}"/>
              </a:ext>
            </a:extLst>
          </p:cNvPr>
          <p:cNvGrpSpPr/>
          <p:nvPr/>
        </p:nvGrpSpPr>
        <p:grpSpPr>
          <a:xfrm>
            <a:off x="-4073721" y="-5796869"/>
            <a:ext cx="10437449" cy="10437449"/>
            <a:chOff x="0" y="0"/>
            <a:chExt cx="6350000" cy="63500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A9407E2-E9FD-F9E9-DA89-BE544160AB11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E4184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EE6B9774-DFB0-774A-5B65-9FBC4B70111E}"/>
              </a:ext>
            </a:extLst>
          </p:cNvPr>
          <p:cNvGrpSpPr/>
          <p:nvPr/>
        </p:nvGrpSpPr>
        <p:grpSpPr>
          <a:xfrm>
            <a:off x="13392140" y="6084271"/>
            <a:ext cx="5322402" cy="5322402"/>
            <a:chOff x="0" y="0"/>
            <a:chExt cx="6350000" cy="63500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C280BB9-BE92-7C60-072A-59F92AD7A5CF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31A3270B-1430-8690-1E5E-A41446ACA7E7}"/>
              </a:ext>
            </a:extLst>
          </p:cNvPr>
          <p:cNvSpPr/>
          <p:nvPr/>
        </p:nvSpPr>
        <p:spPr>
          <a:xfrm>
            <a:off x="14426279" y="6725563"/>
            <a:ext cx="3254125" cy="3254125"/>
          </a:xfrm>
          <a:custGeom>
            <a:avLst/>
            <a:gdLst/>
            <a:ahLst/>
            <a:cxnLst/>
            <a:rect l="l" t="t" r="r" b="b"/>
            <a:pathLst>
              <a:path w="3254125" h="3254125">
                <a:moveTo>
                  <a:pt x="0" y="0"/>
                </a:moveTo>
                <a:lnTo>
                  <a:pt x="3254125" y="0"/>
                </a:lnTo>
                <a:lnTo>
                  <a:pt x="3254125" y="3254125"/>
                </a:lnTo>
                <a:lnTo>
                  <a:pt x="0" y="32541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F951FB0-4B97-982A-79B3-1658B111E373}"/>
              </a:ext>
            </a:extLst>
          </p:cNvPr>
          <p:cNvSpPr txBox="1"/>
          <p:nvPr/>
        </p:nvSpPr>
        <p:spPr>
          <a:xfrm>
            <a:off x="3123113" y="3794521"/>
            <a:ext cx="14315440" cy="39043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ts val="7653"/>
              </a:lnSpc>
              <a:buFont typeface="Arial"/>
              <a:buChar char="•"/>
            </a:pPr>
            <a:r>
              <a:rPr lang="en-US" sz="4000">
                <a:solidFill>
                  <a:srgbClr val="FFFFFF"/>
                </a:solidFill>
                <a:latin typeface="Avenir Next LT Pro Demi"/>
              </a:rPr>
              <a:t>Hoe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ziet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een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leerteam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eruit?</a:t>
            </a:r>
            <a:endParaRPr lang="en-US"/>
          </a:p>
          <a:p>
            <a:pPr marL="857250" indent="-857250">
              <a:lnSpc>
                <a:spcPts val="7653"/>
              </a:lnSpc>
              <a:buFont typeface="Arial"/>
              <a:buChar char="•"/>
            </a:pPr>
            <a:r>
              <a:rPr lang="en-US" sz="4000">
                <a:solidFill>
                  <a:srgbClr val="FFFFFF"/>
                </a:solidFill>
                <a:latin typeface="Avenir Next LT Pro Demi"/>
              </a:rPr>
              <a:t>Wat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doet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een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leerteam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?</a:t>
            </a:r>
          </a:p>
          <a:p>
            <a:pPr marL="857250" indent="-857250">
              <a:lnSpc>
                <a:spcPts val="7653"/>
              </a:lnSpc>
              <a:buFont typeface="Arial"/>
              <a:buChar char="•"/>
            </a:pPr>
            <a:r>
              <a:rPr lang="en-US" sz="4000">
                <a:solidFill>
                  <a:srgbClr val="FFFFFF"/>
                </a:solidFill>
                <a:latin typeface="Avenir Next LT Pro Demi"/>
              </a:rPr>
              <a:t>Wat is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mijn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eigen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rol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i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n het </a:t>
            </a:r>
            <a:r>
              <a:rPr lang="en-US" sz="4000" err="1">
                <a:solidFill>
                  <a:srgbClr val="FFFFFF"/>
                </a:solidFill>
                <a:latin typeface="Avenir Next LT Pro Demi"/>
              </a:rPr>
              <a:t>leerteam</a:t>
            </a:r>
            <a:r>
              <a:rPr lang="en-US" sz="4000">
                <a:solidFill>
                  <a:srgbClr val="FFFFFF"/>
                </a:solidFill>
                <a:latin typeface="Avenir Next LT Pro Demi"/>
              </a:rPr>
              <a:t>?</a:t>
            </a:r>
          </a:p>
          <a:p>
            <a:pPr marL="857250" indent="-857250">
              <a:lnSpc>
                <a:spcPts val="7653"/>
              </a:lnSpc>
              <a:buFont typeface="Arial" panose="020B0604020202020204" pitchFamily="34" charset="0"/>
              <a:buChar char="•"/>
            </a:pPr>
            <a:endParaRPr lang="en-US" sz="6350">
              <a:solidFill>
                <a:srgbClr val="FFFFFF"/>
              </a:solidFill>
              <a:latin typeface="Avenir Next LT Pro" panose="020B0504020202020204" pitchFamily="34" charset="0"/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64BD0202-7AD7-B5B4-E07D-3CB1606141A1}"/>
              </a:ext>
            </a:extLst>
          </p:cNvPr>
          <p:cNvGrpSpPr/>
          <p:nvPr/>
        </p:nvGrpSpPr>
        <p:grpSpPr>
          <a:xfrm>
            <a:off x="11320158" y="1786950"/>
            <a:ext cx="1701228" cy="1701228"/>
            <a:chOff x="0" y="0"/>
            <a:chExt cx="6350000" cy="63500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81AC129B-7AEC-BFCC-A22E-A5367579793B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E4184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2" name="Tekstvak 11">
            <a:extLst>
              <a:ext uri="{FF2B5EF4-FFF2-40B4-BE49-F238E27FC236}">
                <a16:creationId xmlns:a16="http://schemas.microsoft.com/office/drawing/2014/main" id="{99835945-FCCD-37EF-5A4B-51E0D94ACFB3}"/>
              </a:ext>
            </a:extLst>
          </p:cNvPr>
          <p:cNvSpPr txBox="1"/>
          <p:nvPr/>
        </p:nvSpPr>
        <p:spPr>
          <a:xfrm>
            <a:off x="1579342" y="1563060"/>
            <a:ext cx="11934646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7200">
                <a:solidFill>
                  <a:srgbClr val="FFFFFF"/>
                </a:solidFill>
                <a:latin typeface="Avenir Next LT Pro Demi"/>
              </a:rPr>
              <a:t>Wat is </a:t>
            </a:r>
            <a:r>
              <a:rPr lang="en-US" sz="7200" err="1">
                <a:solidFill>
                  <a:srgbClr val="FFFFFF"/>
                </a:solidFill>
                <a:latin typeface="Avenir Next LT Pro Demi"/>
              </a:rPr>
              <a:t>een</a:t>
            </a:r>
            <a:r>
              <a:rPr lang="en-US" sz="72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7200" err="1">
                <a:solidFill>
                  <a:srgbClr val="FFFFFF"/>
                </a:solidFill>
                <a:latin typeface="Avenir Next LT Pro Demi"/>
              </a:rPr>
              <a:t>leerteam</a:t>
            </a:r>
            <a:r>
              <a:rPr lang="en-US" sz="7200">
                <a:solidFill>
                  <a:srgbClr val="FFFFFF"/>
                </a:solidFill>
                <a:latin typeface="Avenir Next LT Pro Demi"/>
              </a:rPr>
              <a:t>?</a:t>
            </a:r>
            <a:endParaRPr lang="en-US" sz="7200">
              <a:solidFill>
                <a:srgbClr val="FFFFFF"/>
              </a:solidFill>
              <a:latin typeface="Avenir Next LT Pro Demi" panose="020B0704020202020204" pitchFamily="34" charset="0"/>
            </a:endParaRP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658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8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37625" y="5800783"/>
            <a:ext cx="1701228" cy="1701228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92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229917" y="-4430517"/>
            <a:ext cx="10437449" cy="1043744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92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202368" y="6648537"/>
            <a:ext cx="5322402" cy="5322402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14759051" y="6971525"/>
            <a:ext cx="3254125" cy="3254125"/>
          </a:xfrm>
          <a:custGeom>
            <a:avLst/>
            <a:gdLst/>
            <a:ahLst/>
            <a:cxnLst/>
            <a:rect l="l" t="t" r="r" b="b"/>
            <a:pathLst>
              <a:path w="3254125" h="3254125">
                <a:moveTo>
                  <a:pt x="0" y="0"/>
                </a:moveTo>
                <a:lnTo>
                  <a:pt x="3254125" y="0"/>
                </a:lnTo>
                <a:lnTo>
                  <a:pt x="3254125" y="3254125"/>
                </a:lnTo>
                <a:lnTo>
                  <a:pt x="0" y="32541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3638854" y="7502011"/>
            <a:ext cx="1701228" cy="1701228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92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TextBox 9">
            <a:extLst>
              <a:ext uri="{FF2B5EF4-FFF2-40B4-BE49-F238E27FC236}">
                <a16:creationId xmlns:a16="http://schemas.microsoft.com/office/drawing/2014/main" id="{ABB74C3C-C595-6DF0-817C-EC574DEFE5B6}"/>
              </a:ext>
            </a:extLst>
          </p:cNvPr>
          <p:cNvSpPr txBox="1"/>
          <p:nvPr/>
        </p:nvSpPr>
        <p:spPr>
          <a:xfrm>
            <a:off x="352551" y="2552907"/>
            <a:ext cx="17452270" cy="8842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ts val="7653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 Demi"/>
              <a:ea typeface="+mn-ea"/>
              <a:cs typeface="+mn-cs"/>
            </a:endParaRPr>
          </a:p>
          <a:p>
            <a:pPr marL="857250" marR="0" lvl="0" indent="-857250" algn="l" defTabSz="914400" rtl="0" eaLnBrk="1" fontAlgn="auto" latinLnBrk="0" hangingPunct="1">
              <a:lnSpc>
                <a:spcPts val="76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Het </a:t>
            </a:r>
            <a:r>
              <a:rPr lang="en-US" sz="3600" err="1">
                <a:solidFill>
                  <a:srgbClr val="FFFFFF"/>
                </a:solidFill>
                <a:latin typeface="Avenir Next LT Pro Demi"/>
              </a:rPr>
              <a:t>herkennen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 van je eigen </a:t>
            </a:r>
            <a:r>
              <a:rPr lang="en-US" sz="3600" err="1">
                <a:solidFill>
                  <a:srgbClr val="FFFFFF"/>
                </a:solidFill>
                <a:latin typeface="Avenir Next LT Pro Demi"/>
              </a:rPr>
              <a:t>rol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/>
              </a:rPr>
              <a:t>en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 de </a:t>
            </a:r>
            <a:r>
              <a:rPr lang="en-US" sz="3600" err="1">
                <a:solidFill>
                  <a:srgbClr val="FFFFFF"/>
                </a:solidFill>
                <a:latin typeface="Avenir Next LT Pro Demi"/>
              </a:rPr>
              <a:t>rol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 van de </a:t>
            </a:r>
            <a:r>
              <a:rPr lang="en-US" sz="3600" err="1">
                <a:solidFill>
                  <a:srgbClr val="FFFFFF"/>
                </a:solidFill>
                <a:latin typeface="Avenir Next LT Pro Demi"/>
              </a:rPr>
              <a:t>andere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/>
              </a:rPr>
              <a:t>studenten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.</a:t>
            </a:r>
          </a:p>
          <a:p>
            <a:pPr marL="857250" marR="0" lvl="0" indent="-857250" algn="l" defTabSz="914400" rtl="0" eaLnBrk="1" fontAlgn="auto" latinLnBrk="0" hangingPunct="1">
              <a:lnSpc>
                <a:spcPts val="76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Jij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 </a:t>
            </a:r>
            <a:r>
              <a:rPr kumimoji="0" lang="en-US" sz="3600" b="0" i="0" u="none" strike="noStrike" kern="1200" cap="none" spc="0" normalizeH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werkt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 </a:t>
            </a:r>
            <a:r>
              <a:rPr kumimoji="0" lang="en-US" sz="3600" b="0" i="0" u="none" strike="noStrike" kern="1200" cap="none" spc="0" normalizeH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samen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 met </a:t>
            </a:r>
            <a:r>
              <a:rPr lang="en-US" sz="3600" err="1">
                <a:solidFill>
                  <a:srgbClr val="FFFFFF"/>
                </a:solidFill>
                <a:latin typeface="Avenir Next LT Pro Demi"/>
              </a:rPr>
              <a:t>andere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/>
              </a:rPr>
              <a:t>studenten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/>
              </a:rPr>
              <a:t>en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/>
              </a:rPr>
              <a:t>maakt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/>
              </a:rPr>
              <a:t>hierbij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/>
              </a:rPr>
              <a:t>gebruik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 van </a:t>
            </a:r>
            <a:r>
              <a:rPr lang="en-US" sz="3600" err="1">
                <a:solidFill>
                  <a:srgbClr val="FFFFFF"/>
                </a:solidFill>
                <a:latin typeface="Avenir Next LT Pro Demi"/>
              </a:rPr>
              <a:t>elkaars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600" err="1">
                <a:solidFill>
                  <a:srgbClr val="FFFFFF"/>
                </a:solidFill>
                <a:latin typeface="Avenir Next LT Pro Demi"/>
              </a:rPr>
              <a:t>kwaliteiten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.</a:t>
            </a:r>
          </a:p>
          <a:p>
            <a:pPr marL="857250" marR="0" lvl="0" indent="-857250" algn="l" defTabSz="914400" rtl="0" eaLnBrk="1" fontAlgn="auto" latinLnBrk="0" hangingPunct="1">
              <a:lnSpc>
                <a:spcPts val="76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Jij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 bent in </a:t>
            </a: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staat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 door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 </a:t>
            </a:r>
            <a:r>
              <a:rPr kumimoji="0" lang="en-US" sz="3600" b="0" i="0" u="none" strike="noStrike" kern="1200" cap="none" spc="0" normalizeH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samenwerking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 </a:t>
            </a:r>
            <a:r>
              <a:rPr kumimoji="0" lang="en-US" sz="3600" b="0" i="0" u="none" strike="noStrike" kern="1200" cap="none" spc="0" normalizeH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anders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 op je </a:t>
            </a:r>
            <a:r>
              <a:rPr kumimoji="0" lang="en-US" sz="3600" b="0" i="0" u="none" strike="noStrike" kern="1200" cap="none" spc="0" normalizeH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zelf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 </a:t>
            </a:r>
            <a:r>
              <a:rPr kumimoji="0" lang="en-US" sz="3600" b="0" i="0" u="none" strike="noStrike" kern="1200" cap="none" spc="0" normalizeH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te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 </a:t>
            </a:r>
            <a:r>
              <a:rPr kumimoji="0" lang="en-US" sz="3600" b="0" i="0" u="none" strike="noStrike" kern="1200" cap="none" spc="0" normalizeH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reflecteren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</a:rPr>
              <a:t>.</a:t>
            </a:r>
            <a:endParaRPr kumimoji="0" lang="en-US" sz="4400" b="0" i="0" u="none" strike="noStrike" kern="1200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 Demi"/>
              <a:ea typeface="+mn-ea"/>
              <a:cs typeface="+mn-cs"/>
            </a:endParaRPr>
          </a:p>
          <a:p>
            <a:pPr marL="857250" marR="0" lvl="0" indent="-857250" algn="l" defTabSz="914400" rtl="0" eaLnBrk="1" fontAlgn="auto" latinLnBrk="0" hangingPunct="1">
              <a:lnSpc>
                <a:spcPts val="76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600" noProof="0">
                <a:solidFill>
                  <a:srgbClr val="FFFFFF"/>
                </a:solidFill>
                <a:latin typeface="Avenir Next LT Pro Demi"/>
              </a:rPr>
              <a:t>Je </a:t>
            </a:r>
            <a:r>
              <a:rPr lang="en-US" sz="3600" noProof="0" err="1">
                <a:solidFill>
                  <a:srgbClr val="FFFFFF"/>
                </a:solidFill>
                <a:latin typeface="Avenir Next LT Pro Demi"/>
              </a:rPr>
              <a:t>neemt</a:t>
            </a:r>
            <a:r>
              <a:rPr lang="en-US" sz="3600" noProof="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600" noProof="0" err="1">
                <a:solidFill>
                  <a:srgbClr val="FFFFFF"/>
                </a:solidFill>
                <a:latin typeface="Avenir Next LT Pro Demi"/>
              </a:rPr>
              <a:t>bewust</a:t>
            </a:r>
            <a:r>
              <a:rPr lang="en-US" sz="3600" noProof="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600" noProof="0" err="1">
                <a:solidFill>
                  <a:srgbClr val="FFFFFF"/>
                </a:solidFill>
                <a:latin typeface="Avenir Next LT Pro Demi"/>
              </a:rPr>
              <a:t>kennis</a:t>
            </a:r>
            <a:r>
              <a:rPr lang="en-US" sz="3600" noProof="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600" noProof="0" err="1">
                <a:solidFill>
                  <a:srgbClr val="FFFFFF"/>
                </a:solidFill>
                <a:latin typeface="Avenir Next LT Pro Demi"/>
              </a:rPr>
              <a:t>en</a:t>
            </a:r>
            <a:r>
              <a:rPr lang="en-US" sz="3600" noProof="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600" noProof="0" err="1">
                <a:solidFill>
                  <a:srgbClr val="FFFFFF"/>
                </a:solidFill>
                <a:latin typeface="Avenir Next LT Pro Demi"/>
              </a:rPr>
              <a:t>ervaringen</a:t>
            </a:r>
            <a:r>
              <a:rPr lang="en-US" sz="3600" noProof="0">
                <a:solidFill>
                  <a:srgbClr val="FFFFFF"/>
                </a:solidFill>
                <a:latin typeface="Avenir Next LT Pro Demi"/>
              </a:rPr>
              <a:t> </a:t>
            </a:r>
            <a:r>
              <a:rPr lang="en-US" sz="3600" noProof="0" err="1">
                <a:solidFill>
                  <a:srgbClr val="FFFFFF"/>
                </a:solidFill>
                <a:latin typeface="Avenir Next LT Pro Demi"/>
              </a:rPr>
              <a:t>uit</a:t>
            </a:r>
            <a:r>
              <a:rPr lang="en-US" sz="3600" noProof="0">
                <a:solidFill>
                  <a:srgbClr val="FFFFFF"/>
                </a:solidFill>
                <a:latin typeface="Avenir Next LT Pro Demi"/>
              </a:rPr>
              <a:t> het </a:t>
            </a:r>
            <a:r>
              <a:rPr lang="en-US" sz="3600" err="1">
                <a:solidFill>
                  <a:srgbClr val="FFFFFF"/>
                </a:solidFill>
                <a:latin typeface="Avenir Next LT Pro Demi"/>
              </a:rPr>
              <a:t>leerteam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 mee in </a:t>
            </a:r>
          </a:p>
          <a:p>
            <a:pPr marR="0" lvl="0" algn="l" defTabSz="914400" rtl="0" eaLnBrk="1" fontAlgn="auto" latinLnBrk="0" hangingPunct="1">
              <a:lnSpc>
                <a:spcPts val="7653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>
                <a:solidFill>
                  <a:srgbClr val="FFFFFF"/>
                </a:solidFill>
                <a:latin typeface="Avenir Next LT Pro Demi"/>
              </a:rPr>
              <a:t>	je eigen </a:t>
            </a:r>
            <a:r>
              <a:rPr lang="en-US" sz="3600" err="1">
                <a:solidFill>
                  <a:srgbClr val="FFFFFF"/>
                </a:solidFill>
                <a:latin typeface="Avenir Next LT Pro Demi"/>
              </a:rPr>
              <a:t>werkveld</a:t>
            </a:r>
            <a:r>
              <a:rPr lang="en-US" sz="3600">
                <a:solidFill>
                  <a:srgbClr val="FFFFFF"/>
                </a:solidFill>
                <a:latin typeface="Avenir Next LT Pro Demi"/>
              </a:rPr>
              <a:t>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 Demi"/>
            </a:endParaRPr>
          </a:p>
          <a:p>
            <a:pPr marL="857250" marR="0" lvl="0" indent="-857250" algn="l" defTabSz="914400" rtl="0" eaLnBrk="1" fontAlgn="auto" latinLnBrk="0" hangingPunct="1">
              <a:lnSpc>
                <a:spcPts val="76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 Demi"/>
              <a:ea typeface="+mn-ea"/>
              <a:cs typeface="+mn-cs"/>
            </a:endParaRPr>
          </a:p>
          <a:p>
            <a:pPr marL="857250" marR="0" lvl="0" indent="-857250" algn="l" defTabSz="914400" rtl="0" eaLnBrk="1" fontAlgn="auto" latinLnBrk="0" hangingPunct="1">
              <a:lnSpc>
                <a:spcPts val="76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37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C9EE5A7-AF6D-4C78-078C-C34053AC7BB9}"/>
              </a:ext>
            </a:extLst>
          </p:cNvPr>
          <p:cNvSpPr txBox="1"/>
          <p:nvPr/>
        </p:nvSpPr>
        <p:spPr>
          <a:xfrm>
            <a:off x="1211195" y="1201728"/>
            <a:ext cx="15749449" cy="29790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Wat </a:t>
            </a:r>
            <a:r>
              <a:rPr lang="en-US" sz="5400">
                <a:solidFill>
                  <a:srgbClr val="FFFFFF"/>
                </a:solidFill>
                <a:latin typeface="Avenir Next LT Pro Demi"/>
              </a:rPr>
              <a:t>word</a:t>
            </a: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 er van </a:t>
            </a:r>
            <a:r>
              <a:rPr kumimoji="0" lang="en-US" sz="54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jou</a:t>
            </a: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als</a:t>
            </a: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educatief</a:t>
            </a: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 professional </a:t>
            </a:r>
            <a:r>
              <a:rPr kumimoji="0" lang="en-US" sz="54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verwacht</a:t>
            </a: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</a:rPr>
              <a:t>?</a:t>
            </a:r>
            <a:endParaRPr lang="en-US" sz="5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 Demi" panose="020B0704020202020204" pitchFamily="34" charset="0"/>
            </a:endParaRPr>
          </a:p>
          <a:p>
            <a:pPr>
              <a:lnSpc>
                <a:spcPts val="7653"/>
              </a:lnSpc>
              <a:defRPr/>
            </a:pPr>
            <a:endParaRPr lang="en-US" sz="5400">
              <a:solidFill>
                <a:srgbClr val="FFFFFF"/>
              </a:solidFill>
              <a:latin typeface="Avenir Next LT Pro Demi" panose="020B07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selinge ois powerpoint 17-2711-3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Aangepast ontwerp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Aangepast 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ngepast 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ngepast 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ngepast 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ngepast 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ngepast 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ngepast 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selinge Hogeschool [Compatibiliteitsmodus]" id="{17F5F10F-A50B-43F9-A61E-90312AE3C849}" vid="{689DB24B-B14A-4EA8-8E16-9DE87F5A04EF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7D722DB4F61A4BA82D18DFB49152B3" ma:contentTypeVersion="14" ma:contentTypeDescription="Een nieuw document maken." ma:contentTypeScope="" ma:versionID="053702cd42be8524836012e0e47ae188">
  <xsd:schema xmlns:xsd="http://www.w3.org/2001/XMLSchema" xmlns:xs="http://www.w3.org/2001/XMLSchema" xmlns:p="http://schemas.microsoft.com/office/2006/metadata/properties" xmlns:ns2="ebfe1aca-eb14-4289-a711-e4a62b5cf956" xmlns:ns3="f1f06ce9-4c09-4f14-b267-a1bfd4b1288f" targetNamespace="http://schemas.microsoft.com/office/2006/metadata/properties" ma:root="true" ma:fieldsID="1edf5757e99f969849ce571ba6d7d166" ns2:_="" ns3:_="">
    <xsd:import namespace="ebfe1aca-eb14-4289-a711-e4a62b5cf956"/>
    <xsd:import namespace="f1f06ce9-4c09-4f14-b267-a1bfd4b128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e1aca-eb14-4289-a711-e4a62b5cf9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Afbeeldingtags" ma:readOnly="false" ma:fieldId="{5cf76f15-5ced-4ddc-b409-7134ff3c332f}" ma:taxonomyMulti="true" ma:sspId="a5092c2b-5de3-470e-8c85-045e6e798f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06ce9-4c09-4f14-b267-a1bfd4b1288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f711bc3f-c0ae-4f19-9dff-45170b09abef}" ma:internalName="TaxCatchAll" ma:showField="CatchAllData" ma:web="f1f06ce9-4c09-4f14-b267-a1bfd4b128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1f06ce9-4c09-4f14-b267-a1bfd4b1288f">
      <UserInfo>
        <DisplayName>Slutter, Maud</DisplayName>
        <AccountId>19</AccountId>
        <AccountType/>
      </UserInfo>
    </SharedWithUsers>
    <TaxCatchAll xmlns="f1f06ce9-4c09-4f14-b267-a1bfd4b1288f" xsi:nil="true"/>
    <lcf76f155ced4ddcb4097134ff3c332f xmlns="ebfe1aca-eb14-4289-a711-e4a62b5cf95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0CB4849-223B-47EA-B7C9-A6C4B32785F2}">
  <ds:schemaRefs>
    <ds:schemaRef ds:uri="ebfe1aca-eb14-4289-a711-e4a62b5cf956"/>
    <ds:schemaRef ds:uri="f1f06ce9-4c09-4f14-b267-a1bfd4b1288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1DD05FA-2C10-4EB0-BA00-2A796C6316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C9F88C-8278-472E-9A70-AC84749339FE}">
  <ds:schemaRefs>
    <ds:schemaRef ds:uri="ebfe1aca-eb14-4289-a711-e4a62b5cf956"/>
    <ds:schemaRef ds:uri="f1f06ce9-4c09-4f14-b267-a1bfd4b1288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542</Words>
  <Application>Microsoft Office PowerPoint</Application>
  <PresentationFormat>Aangepast</PresentationFormat>
  <Paragraphs>81</Paragraphs>
  <Slides>16</Slides>
  <Notes>2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16</vt:i4>
      </vt:variant>
    </vt:vector>
  </HeadingPairs>
  <TitlesOfParts>
    <vt:vector size="24" baseType="lpstr">
      <vt:lpstr>Avenir Next LT Pro</vt:lpstr>
      <vt:lpstr>Calibri</vt:lpstr>
      <vt:lpstr>Trebuchet MS</vt:lpstr>
      <vt:lpstr>Avenir Next LT Pro Demi</vt:lpstr>
      <vt:lpstr>Avenir Book</vt:lpstr>
      <vt:lpstr>Arial</vt:lpstr>
      <vt:lpstr>Office Theme</vt:lpstr>
      <vt:lpstr>Iselinge ois powerpoint 17-2711-3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“De grote rekendag” op De Oersprong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ISOP ppt</dc:title>
  <dc:creator>Elise Veenhuis</dc:creator>
  <cp:lastModifiedBy>Berendsen, Anneke</cp:lastModifiedBy>
  <cp:revision>53</cp:revision>
  <dcterms:created xsi:type="dcterms:W3CDTF">2006-08-16T00:00:00Z</dcterms:created>
  <dcterms:modified xsi:type="dcterms:W3CDTF">2026-09-01T10:01:27Z</dcterms:modified>
  <dc:identifier>DAFnpN2DeRw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0x010100FB7D722DB4F61A4BA82D18DFB49152B3</vt:lpwstr>
  </property>
  <property fmtid="{D5CDD505-2E9C-101B-9397-08002B2CF9AE}" pid="3" name="MediaServiceImageTags">
    <vt:lpwstr/>
  </property>
</Properties>
</file>