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56" r:id="rId5"/>
    <p:sldId id="258" r:id="rId6"/>
    <p:sldId id="273" r:id="rId7"/>
    <p:sldId id="280" r:id="rId8"/>
    <p:sldId id="279" r:id="rId9"/>
    <p:sldId id="281" r:id="rId10"/>
    <p:sldId id="282" r:id="rId11"/>
    <p:sldId id="274" r:id="rId12"/>
    <p:sldId id="276" r:id="rId13"/>
    <p:sldId id="277" r:id="rId14"/>
    <p:sldId id="283" r:id="rId15"/>
    <p:sldId id="264" r:id="rId1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92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01" autoAdjust="0"/>
    <p:restoredTop sz="78776" autoAdjust="0"/>
  </p:normalViewPr>
  <p:slideViewPr>
    <p:cSldViewPr snapToGrid="0">
      <p:cViewPr varScale="1">
        <p:scale>
          <a:sx n="67" d="100"/>
          <a:sy n="67" d="100"/>
        </p:scale>
        <p:origin x="113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EEB143-58CC-4913-81B1-396D7C09ECA6}" type="datetimeFigureOut">
              <a:rPr lang="nl-NL" smtClean="0"/>
              <a:t>27-2-2025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8D0130-B413-4784-A41A-60829DC55090}" type="slidenum">
              <a:rPr lang="nl-NL" smtClean="0"/>
              <a:t>‹nr.›</a:t>
            </a:fld>
            <a:endParaRPr lang="nl-NL"/>
          </a:p>
        </p:txBody>
      </p:sp>
    </p:spTree>
    <p:extLst>
      <p:ext uri="{BB962C8B-B14F-4D97-AF65-F5344CB8AC3E}">
        <p14:creationId xmlns:p14="http://schemas.microsoft.com/office/powerpoint/2010/main" val="1733256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Zoals</a:t>
            </a:r>
            <a:r>
              <a:rPr lang="nl-NL" baseline="0" dirty="0"/>
              <a:t> gezegd</a:t>
            </a:r>
            <a:r>
              <a:rPr lang="nl-NL" dirty="0"/>
              <a:t> spreken we in de Ad</a:t>
            </a:r>
            <a:r>
              <a:rPr lang="nl-NL" baseline="0" dirty="0"/>
              <a:t> niet van stage, maar van ‘praktijk’, omdat sommigen van jullie stagelopen, maar anderen de studie combineren met een baan die tegelijk hun stageplek is.</a:t>
            </a:r>
          </a:p>
          <a:p>
            <a:endParaRPr lang="nl-NL" dirty="0"/>
          </a:p>
          <a:p>
            <a:r>
              <a:rPr lang="nl-NL" baseline="0" dirty="0"/>
              <a:t>In deze presentatie kijken we in het bijzonder naar hoe jouw activiteiten in de praktijk getoetst worden.</a:t>
            </a:r>
          </a:p>
          <a:p>
            <a:r>
              <a:rPr lang="nl-NL" baseline="0" dirty="0"/>
              <a:t>Daarvoor zijn drie documenten belangrijk:</a:t>
            </a:r>
          </a:p>
          <a:p>
            <a:pPr marL="171450" indent="-171450">
              <a:buFontTx/>
              <a:buChar char="-"/>
            </a:pPr>
            <a:r>
              <a:rPr lang="nl-NL" baseline="0" dirty="0"/>
              <a:t>Het toetsconstructiedocument</a:t>
            </a:r>
          </a:p>
          <a:p>
            <a:pPr marL="171450" indent="-171450">
              <a:buFontTx/>
              <a:buChar char="-"/>
            </a:pPr>
            <a:r>
              <a:rPr lang="nl-NL" baseline="0" dirty="0"/>
              <a:t>De tussenevaluatie</a:t>
            </a:r>
          </a:p>
          <a:p>
            <a:pPr marL="171450" indent="-171450">
              <a:buFontTx/>
              <a:buChar char="-"/>
            </a:pPr>
            <a:r>
              <a:rPr lang="nl-NL" baseline="0" dirty="0"/>
              <a:t>De praktijkbeoordeling</a:t>
            </a:r>
          </a:p>
          <a:p>
            <a:pPr marL="0" indent="0">
              <a:buFontTx/>
              <a:buNone/>
            </a:pPr>
            <a:r>
              <a:rPr lang="nl-NL" baseline="0" dirty="0"/>
              <a:t>We bespreken in deze voorlichting deze drie documenten.</a:t>
            </a:r>
            <a:endParaRPr lang="nl-NL" dirty="0"/>
          </a:p>
        </p:txBody>
      </p:sp>
      <p:sp>
        <p:nvSpPr>
          <p:cNvPr id="4" name="Tijdelijke aanduiding voor dianummer 3"/>
          <p:cNvSpPr>
            <a:spLocks noGrp="1"/>
          </p:cNvSpPr>
          <p:nvPr>
            <p:ph type="sldNum" sz="quarter" idx="10"/>
          </p:nvPr>
        </p:nvSpPr>
        <p:spPr/>
        <p:txBody>
          <a:bodyPr/>
          <a:lstStyle/>
          <a:p>
            <a:fld id="{C12176E6-35FC-C94D-BE7B-5E0354DDF4C4}" type="slidenum">
              <a:rPr lang="nl-NL" smtClean="0"/>
              <a:t>3</a:t>
            </a:fld>
            <a:endParaRPr lang="nl-NL"/>
          </a:p>
        </p:txBody>
      </p:sp>
    </p:spTree>
    <p:extLst>
      <p:ext uri="{BB962C8B-B14F-4D97-AF65-F5344CB8AC3E}">
        <p14:creationId xmlns:p14="http://schemas.microsoft.com/office/powerpoint/2010/main" val="2041058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Er zijn twee verschillende evaluatie-/beoordelingsmomenten: De tussenevaluatie</a:t>
            </a:r>
            <a:r>
              <a:rPr lang="nl-NL" baseline="0" dirty="0"/>
              <a:t> en de praktijkbeoordeling.</a:t>
            </a:r>
          </a:p>
          <a:p>
            <a:r>
              <a:rPr lang="nl-NL" baseline="0" dirty="0"/>
              <a:t>De verschillen zijn:</a:t>
            </a:r>
          </a:p>
          <a:p>
            <a:pPr marL="171450" indent="-171450">
              <a:buFontTx/>
              <a:buChar char="-"/>
            </a:pPr>
            <a:r>
              <a:rPr lang="nl-NL" baseline="0" dirty="0"/>
              <a:t>De tussenevaluatie is formatief, dat wil zeggen: het is geen officiële beoordeling, je kunt er geen onvoldoende voor halen, het is bedoeld om jou informatie te geven over hoe je er voor staat en waar je nog aan moet werken. Een soort voortgangstoets. Vandaar dat het ook geen beoordeling heet, maar evaluatie.</a:t>
            </a:r>
          </a:p>
          <a:p>
            <a:pPr marL="171450" indent="-171450">
              <a:buFontTx/>
              <a:buChar char="-"/>
            </a:pPr>
            <a:r>
              <a:rPr lang="nl-NL" baseline="0" dirty="0"/>
              <a:t>De praktijkbeoordeling is </a:t>
            </a:r>
            <a:r>
              <a:rPr lang="nl-NL" baseline="0" dirty="0" err="1"/>
              <a:t>summatief</a:t>
            </a:r>
            <a:r>
              <a:rPr lang="nl-NL" baseline="0" dirty="0"/>
              <a:t>, dat wil zeggen: het is een officiële beoordeling, je kunt een onvoldoende, voldoende of goed halen en als je een onvoldoende haalt, moet je herkansen.</a:t>
            </a:r>
          </a:p>
          <a:p>
            <a:pPr marL="171450" indent="-171450">
              <a:buFontTx/>
              <a:buChar char="-"/>
            </a:pPr>
            <a:r>
              <a:rPr lang="nl-NL" baseline="0" dirty="0"/>
              <a:t>De tussenevaluatie wordt gedaan door jou en je praktijkbegeleider. Jullie bekijken beide de beoordelingsmodellen, vullen talenten en ontwikkelpunten in en gaan met elkaar in gesprek. Ik vertel daar later in deze presentatie nog meer over.</a:t>
            </a:r>
          </a:p>
          <a:p>
            <a:pPr marL="171450" indent="-171450">
              <a:buFontTx/>
              <a:buChar char="-"/>
            </a:pPr>
            <a:r>
              <a:rPr lang="nl-NL" baseline="0" dirty="0"/>
              <a:t>De praktijkbeoordeling wordt uitgevoerd door een gecertificeerde praktijkbeoordelaar. In de loop van blok 2 hoor je wie jouw praktijkbeoordelaar zal zijn. Over de praktijkbeoordeling hoor je meer in de voorlichting in blok 2 (Praktijk in de Ad III).</a:t>
            </a:r>
          </a:p>
          <a:p>
            <a:pPr marL="171450" indent="-171450">
              <a:buFontTx/>
              <a:buChar char="-"/>
            </a:pPr>
            <a:r>
              <a:rPr lang="nl-NL" baseline="0" dirty="0"/>
              <a:t>De tussenevaluatie bestaat uit twee modellen: model 1 over je beroepshouding en model 2 over het praktijkproces.</a:t>
            </a:r>
          </a:p>
          <a:p>
            <a:pPr marL="171450" indent="-171450">
              <a:buFontTx/>
              <a:buChar char="-"/>
            </a:pPr>
            <a:r>
              <a:rPr lang="nl-NL" baseline="0" dirty="0"/>
              <a:t>De praktijkbeoordeling bestaat uit vier modellen: Naast model 1 en 2 komen model 3 (de activiteit) en model 4 (het reflectief gesprek) er bij.</a:t>
            </a:r>
            <a:endParaRPr lang="nl-NL" dirty="0"/>
          </a:p>
        </p:txBody>
      </p:sp>
      <p:sp>
        <p:nvSpPr>
          <p:cNvPr id="4" name="Tijdelijke aanduiding voor dianummer 3"/>
          <p:cNvSpPr>
            <a:spLocks noGrp="1"/>
          </p:cNvSpPr>
          <p:nvPr>
            <p:ph type="sldNum" sz="quarter" idx="10"/>
          </p:nvPr>
        </p:nvSpPr>
        <p:spPr/>
        <p:txBody>
          <a:bodyPr/>
          <a:lstStyle/>
          <a:p>
            <a:fld id="{C12176E6-35FC-C94D-BE7B-5E0354DDF4C4}" type="slidenum">
              <a:rPr lang="nl-NL" smtClean="0"/>
              <a:t>4</a:t>
            </a:fld>
            <a:endParaRPr lang="nl-NL"/>
          </a:p>
        </p:txBody>
      </p:sp>
    </p:spTree>
    <p:extLst>
      <p:ext uri="{BB962C8B-B14F-4D97-AF65-F5344CB8AC3E}">
        <p14:creationId xmlns:p14="http://schemas.microsoft.com/office/powerpoint/2010/main" val="2519206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a:t>
            </a:r>
            <a:r>
              <a:rPr lang="nl-NL" baseline="0" dirty="0"/>
              <a:t> het toetsconstructiedocument van de tussenevaluatie en de praktijkbeoordeling staat dit allemaal beschreven.</a:t>
            </a:r>
          </a:p>
        </p:txBody>
      </p:sp>
      <p:sp>
        <p:nvSpPr>
          <p:cNvPr id="4" name="Tijdelijke aanduiding voor dianummer 3"/>
          <p:cNvSpPr>
            <a:spLocks noGrp="1"/>
          </p:cNvSpPr>
          <p:nvPr>
            <p:ph type="sldNum" sz="quarter" idx="10"/>
          </p:nvPr>
        </p:nvSpPr>
        <p:spPr/>
        <p:txBody>
          <a:bodyPr/>
          <a:lstStyle/>
          <a:p>
            <a:fld id="{C12176E6-35FC-C94D-BE7B-5E0354DDF4C4}" type="slidenum">
              <a:rPr lang="nl-NL" smtClean="0"/>
              <a:t>5</a:t>
            </a:fld>
            <a:endParaRPr lang="nl-NL"/>
          </a:p>
        </p:txBody>
      </p:sp>
    </p:spTree>
    <p:extLst>
      <p:ext uri="{BB962C8B-B14F-4D97-AF65-F5344CB8AC3E}">
        <p14:creationId xmlns:p14="http://schemas.microsoft.com/office/powerpoint/2010/main" val="2653480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aseline="0" dirty="0"/>
              <a:t>In OnderwijsOnline vind je de tussenevaluatie. Dit is een word-formulier. Deze vind je onder Informatie &gt; Praktijk Ad &gt; Tussenevaluatie en praktijkbeoordeling.</a:t>
            </a:r>
          </a:p>
          <a:p>
            <a:r>
              <a:rPr lang="nl-NL" baseline="0" dirty="0"/>
              <a:t>Kijk goed dat je de juiste versie kiest (Tussenevaluatie semester 1).</a:t>
            </a:r>
          </a:p>
          <a:p>
            <a:endParaRPr lang="nl-NL" baseline="0" dirty="0"/>
          </a:p>
          <a:p>
            <a:r>
              <a:rPr lang="nl-NL" dirty="0"/>
              <a:t>Je praktijkbegeleider en jij bekijken de twee modellen en formuleren per</a:t>
            </a:r>
            <a:r>
              <a:rPr lang="nl-NL" baseline="0" dirty="0"/>
              <a:t> model welke talenten jij hebt laten zien en waar nog ontwikkelpunten liggen.</a:t>
            </a:r>
          </a:p>
          <a:p>
            <a:pPr marL="0" marR="0" indent="0" algn="l" defTabSz="457200" rtl="0" eaLnBrk="1" fontAlgn="auto" latinLnBrk="0" hangingPunct="1">
              <a:lnSpc>
                <a:spcPct val="100000"/>
              </a:lnSpc>
              <a:spcBef>
                <a:spcPts val="0"/>
              </a:spcBef>
              <a:spcAft>
                <a:spcPts val="0"/>
              </a:spcAft>
              <a:buClrTx/>
              <a:buSzTx/>
              <a:buFontTx/>
              <a:buNone/>
              <a:tabLst/>
              <a:defRPr/>
            </a:pPr>
            <a:r>
              <a:rPr lang="nl-NL" baseline="0" dirty="0"/>
              <a:t>Daarover gaan jullie in gesprek. In het gesprek proberen jullie samen talenten en ontwikkelpunten te formuleren waar jullie je beide in kunnen vinden.</a:t>
            </a:r>
          </a:p>
          <a:p>
            <a:pPr marL="0" marR="0" indent="0" algn="l" defTabSz="457200" rtl="0" eaLnBrk="1" fontAlgn="auto" latinLnBrk="0" hangingPunct="1">
              <a:lnSpc>
                <a:spcPct val="100000"/>
              </a:lnSpc>
              <a:spcBef>
                <a:spcPts val="0"/>
              </a:spcBef>
              <a:spcAft>
                <a:spcPts val="0"/>
              </a:spcAft>
              <a:buClrTx/>
              <a:buSzTx/>
              <a:buFontTx/>
              <a:buNone/>
              <a:tabLst/>
              <a:defRPr/>
            </a:pPr>
            <a:r>
              <a:rPr lang="nl-NL" baseline="0" dirty="0"/>
              <a:t>Ook kun je bespreken welke leerdoelen hieruit voortkomen voor de periode tot aan de praktijkbeoordeling.</a:t>
            </a:r>
          </a:p>
          <a:p>
            <a:pPr marL="0" marR="0" indent="0" algn="l" defTabSz="457200" rtl="0" eaLnBrk="1" fontAlgn="auto" latinLnBrk="0" hangingPunct="1">
              <a:lnSpc>
                <a:spcPct val="100000"/>
              </a:lnSpc>
              <a:spcBef>
                <a:spcPts val="0"/>
              </a:spcBef>
              <a:spcAft>
                <a:spcPts val="0"/>
              </a:spcAft>
              <a:buClrTx/>
              <a:buSzTx/>
              <a:buFontTx/>
              <a:buNone/>
              <a:tabLst/>
              <a:defRPr/>
            </a:pPr>
            <a:endParaRPr lang="nl-NL"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nl-NL" baseline="0" dirty="0"/>
              <a:t>De talenten en ontwikkelpunten, en mogelijk ook de leerdoelen, noteer je in het </a:t>
            </a:r>
            <a:r>
              <a:rPr lang="nl-NL" baseline="0" dirty="0" err="1"/>
              <a:t>wordformulier</a:t>
            </a:r>
            <a:r>
              <a:rPr lang="nl-NL" baseline="0" dirty="0"/>
              <a:t> van de tussenevaluatie. Deze upload je als pdf in OnStage.</a:t>
            </a:r>
            <a:endParaRPr lang="nl-NL" dirty="0"/>
          </a:p>
          <a:p>
            <a:endParaRPr lang="nl-NL" dirty="0"/>
          </a:p>
          <a:p>
            <a:endParaRPr lang="nl-NL" baseline="0" dirty="0"/>
          </a:p>
          <a:p>
            <a:endParaRPr lang="nl-NL" baseline="0" dirty="0"/>
          </a:p>
        </p:txBody>
      </p:sp>
      <p:sp>
        <p:nvSpPr>
          <p:cNvPr id="4" name="Tijdelijke aanduiding voor dianummer 3"/>
          <p:cNvSpPr>
            <a:spLocks noGrp="1"/>
          </p:cNvSpPr>
          <p:nvPr>
            <p:ph type="sldNum" sz="quarter" idx="10"/>
          </p:nvPr>
        </p:nvSpPr>
        <p:spPr/>
        <p:txBody>
          <a:bodyPr/>
          <a:lstStyle/>
          <a:p>
            <a:fld id="{C12176E6-35FC-C94D-BE7B-5E0354DDF4C4}" type="slidenum">
              <a:rPr lang="nl-NL" smtClean="0"/>
              <a:t>6</a:t>
            </a:fld>
            <a:endParaRPr lang="nl-NL"/>
          </a:p>
        </p:txBody>
      </p:sp>
    </p:spTree>
    <p:extLst>
      <p:ext uri="{BB962C8B-B14F-4D97-AF65-F5344CB8AC3E}">
        <p14:creationId xmlns:p14="http://schemas.microsoft.com/office/powerpoint/2010/main" val="543699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tussenevaluatie</a:t>
            </a:r>
            <a:r>
              <a:rPr lang="nl-NL" baseline="0" dirty="0"/>
              <a:t> bestaat uit twee modellen.</a:t>
            </a:r>
          </a:p>
          <a:p>
            <a:r>
              <a:rPr lang="nl-NL" baseline="0" dirty="0"/>
              <a:t>Elk model bestaat uit 10 beoordelingsaspecten en per aspect een aantal aandachtspunten.</a:t>
            </a:r>
          </a:p>
          <a:p>
            <a:r>
              <a:rPr lang="nl-NL" baseline="0" dirty="0"/>
              <a:t>De aandachtspunten zijn bedoeld om een concreet beeld te schetsen bij het beoordelingsaspect, het is geen afvinklijstje.</a:t>
            </a:r>
          </a:p>
          <a:p>
            <a:endParaRPr lang="nl-NL" dirty="0"/>
          </a:p>
          <a:p>
            <a:r>
              <a:rPr lang="nl-NL" baseline="0" dirty="0"/>
              <a:t>Als je de bekwaamheden en leerdoelen hebt bestudeerd, </a:t>
            </a:r>
            <a:r>
              <a:rPr lang="nl-NL" baseline="0" dirty="0" err="1"/>
              <a:t>zul</a:t>
            </a:r>
            <a:r>
              <a:rPr lang="nl-NL" baseline="0" dirty="0"/>
              <a:t> je zien dat er een nauw verband is tussen de leerdoelen en de beoordelingsaspecten.</a:t>
            </a:r>
          </a:p>
          <a:p>
            <a:r>
              <a:rPr lang="nl-NL" baseline="0" dirty="0"/>
              <a:t>Alle leerdoelen die in de modules van semester 1 (blok 1 en 2) aan bod komen, vind je terug in de tussenevaluatie en praktijkbeoordeling.</a:t>
            </a:r>
          </a:p>
          <a:p>
            <a:endParaRPr lang="nl-NL" baseline="0" dirty="0"/>
          </a:p>
          <a:p>
            <a:r>
              <a:rPr lang="nl-NL" baseline="0" dirty="0"/>
              <a:t>Hier zie je een deel van model 1, de beroepshouding.</a:t>
            </a:r>
          </a:p>
          <a:p>
            <a:endParaRPr lang="nl-NL" baseline="0" dirty="0"/>
          </a:p>
          <a:p>
            <a:endParaRPr lang="nl-NL" baseline="0" dirty="0"/>
          </a:p>
        </p:txBody>
      </p:sp>
      <p:sp>
        <p:nvSpPr>
          <p:cNvPr id="4" name="Tijdelijke aanduiding voor dianummer 3"/>
          <p:cNvSpPr>
            <a:spLocks noGrp="1"/>
          </p:cNvSpPr>
          <p:nvPr>
            <p:ph type="sldNum" sz="quarter" idx="10"/>
          </p:nvPr>
        </p:nvSpPr>
        <p:spPr/>
        <p:txBody>
          <a:bodyPr/>
          <a:lstStyle/>
          <a:p>
            <a:fld id="{C12176E6-35FC-C94D-BE7B-5E0354DDF4C4}" type="slidenum">
              <a:rPr lang="nl-NL" smtClean="0"/>
              <a:t>7</a:t>
            </a:fld>
            <a:endParaRPr lang="nl-NL"/>
          </a:p>
        </p:txBody>
      </p:sp>
    </p:spTree>
    <p:extLst>
      <p:ext uri="{BB962C8B-B14F-4D97-AF65-F5344CB8AC3E}">
        <p14:creationId xmlns:p14="http://schemas.microsoft.com/office/powerpoint/2010/main" val="796288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En hier zie je een deel van model 2, het praktijkproces</a:t>
            </a:r>
          </a:p>
          <a:p>
            <a:endParaRPr lang="nl-NL" dirty="0"/>
          </a:p>
        </p:txBody>
      </p:sp>
      <p:sp>
        <p:nvSpPr>
          <p:cNvPr id="4" name="Tijdelijke aanduiding voor dianummer 3"/>
          <p:cNvSpPr>
            <a:spLocks noGrp="1"/>
          </p:cNvSpPr>
          <p:nvPr>
            <p:ph type="sldNum" sz="quarter" idx="10"/>
          </p:nvPr>
        </p:nvSpPr>
        <p:spPr/>
        <p:txBody>
          <a:bodyPr/>
          <a:lstStyle/>
          <a:p>
            <a:fld id="{C12176E6-35FC-C94D-BE7B-5E0354DDF4C4}" type="slidenum">
              <a:rPr lang="nl-NL" smtClean="0"/>
              <a:t>8</a:t>
            </a:fld>
            <a:endParaRPr lang="nl-NL"/>
          </a:p>
        </p:txBody>
      </p:sp>
    </p:spTree>
    <p:extLst>
      <p:ext uri="{BB962C8B-B14F-4D97-AF65-F5344CB8AC3E}">
        <p14:creationId xmlns:p14="http://schemas.microsoft.com/office/powerpoint/2010/main" val="4281245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a:p>
            <a:endParaRPr lang="nl-NL" dirty="0"/>
          </a:p>
          <a:p>
            <a:r>
              <a:rPr lang="nl-NL" dirty="0"/>
              <a:t>In dit vak vul je de talenten en ontwikkelpunten in, eventueel</a:t>
            </a:r>
            <a:r>
              <a:rPr lang="nl-NL" baseline="0" dirty="0"/>
              <a:t> aangevuld met leerdoelen.</a:t>
            </a:r>
          </a:p>
          <a:p>
            <a:endParaRPr lang="nl-NL" baseline="0" dirty="0"/>
          </a:p>
          <a:p>
            <a:endParaRPr lang="nl-NL" dirty="0"/>
          </a:p>
        </p:txBody>
      </p:sp>
      <p:sp>
        <p:nvSpPr>
          <p:cNvPr id="4" name="Tijdelijke aanduiding voor dianummer 3"/>
          <p:cNvSpPr>
            <a:spLocks noGrp="1"/>
          </p:cNvSpPr>
          <p:nvPr>
            <p:ph type="sldNum" sz="quarter" idx="10"/>
          </p:nvPr>
        </p:nvSpPr>
        <p:spPr/>
        <p:txBody>
          <a:bodyPr/>
          <a:lstStyle/>
          <a:p>
            <a:fld id="{C12176E6-35FC-C94D-BE7B-5E0354DDF4C4}" type="slidenum">
              <a:rPr lang="nl-NL" smtClean="0"/>
              <a:t>9</a:t>
            </a:fld>
            <a:endParaRPr lang="nl-NL"/>
          </a:p>
        </p:txBody>
      </p:sp>
    </p:spTree>
    <p:extLst>
      <p:ext uri="{BB962C8B-B14F-4D97-AF65-F5344CB8AC3E}">
        <p14:creationId xmlns:p14="http://schemas.microsoft.com/office/powerpoint/2010/main" val="2724060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Zoals</a:t>
            </a:r>
            <a:r>
              <a:rPr lang="nl-NL" baseline="0" dirty="0"/>
              <a:t> je in de brief voor de praktijkbegeleiders hebt kunnen lezen, vragen we de praktijkbegeleiders om in blok 2 ook minimaal twee keer bij een activiteit van jullie model 3 in te vullen.</a:t>
            </a:r>
          </a:p>
          <a:p>
            <a:r>
              <a:rPr lang="nl-NL" baseline="0" dirty="0"/>
              <a:t>Dat is bedoeld als een voorbereiding, ‘oefenen’, voor de praktijkbeoordeling. Je krijgt dan een idee wat je al hebt laten zien in een activiteit.</a:t>
            </a:r>
            <a:endParaRPr lang="nl-NL" dirty="0"/>
          </a:p>
        </p:txBody>
      </p:sp>
      <p:sp>
        <p:nvSpPr>
          <p:cNvPr id="4" name="Tijdelijke aanduiding voor dianummer 3"/>
          <p:cNvSpPr>
            <a:spLocks noGrp="1"/>
          </p:cNvSpPr>
          <p:nvPr>
            <p:ph type="sldNum" sz="quarter" idx="10"/>
          </p:nvPr>
        </p:nvSpPr>
        <p:spPr/>
        <p:txBody>
          <a:bodyPr/>
          <a:lstStyle/>
          <a:p>
            <a:fld id="{C12176E6-35FC-C94D-BE7B-5E0354DDF4C4}" type="slidenum">
              <a:rPr lang="nl-NL" smtClean="0"/>
              <a:t>10</a:t>
            </a:fld>
            <a:endParaRPr lang="nl-NL"/>
          </a:p>
        </p:txBody>
      </p:sp>
    </p:spTree>
    <p:extLst>
      <p:ext uri="{BB962C8B-B14F-4D97-AF65-F5344CB8AC3E}">
        <p14:creationId xmlns:p14="http://schemas.microsoft.com/office/powerpoint/2010/main" val="31265181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807A3FA0-4D6A-BD46-C6FC-9055E242DCB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0228" b="10228"/>
          <a:stretch/>
        </p:blipFill>
        <p:spPr>
          <a:xfrm>
            <a:off x="0" y="0"/>
            <a:ext cx="12192000" cy="6858000"/>
          </a:xfrm>
          <a:prstGeom prst="rect">
            <a:avLst/>
          </a:prstGeom>
        </p:spPr>
      </p:pic>
      <p:sp>
        <p:nvSpPr>
          <p:cNvPr id="6" name="Rechthoek: afgeronde bovenhoeken 5">
            <a:extLst>
              <a:ext uri="{FF2B5EF4-FFF2-40B4-BE49-F238E27FC236}">
                <a16:creationId xmlns:a16="http://schemas.microsoft.com/office/drawing/2014/main" id="{6433E5FD-084D-2273-9534-ACCE75D0BF08}"/>
              </a:ext>
            </a:extLst>
          </p:cNvPr>
          <p:cNvSpPr/>
          <p:nvPr userDrawn="1"/>
        </p:nvSpPr>
        <p:spPr>
          <a:xfrm rot="10800000">
            <a:off x="0" y="-1"/>
            <a:ext cx="12192000" cy="1251283"/>
          </a:xfrm>
          <a:prstGeom prst="round2SameRect">
            <a:avLst/>
          </a:prstGeom>
          <a:solidFill>
            <a:schemeClr val="bg1"/>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nl-NL" dirty="0"/>
          </a:p>
        </p:txBody>
      </p:sp>
      <p:pic>
        <p:nvPicPr>
          <p:cNvPr id="8" name="Afbeelding 7">
            <a:extLst>
              <a:ext uri="{FF2B5EF4-FFF2-40B4-BE49-F238E27FC236}">
                <a16:creationId xmlns:a16="http://schemas.microsoft.com/office/drawing/2014/main" id="{893F9EC8-83C0-BDC3-DD65-AE951C2A67A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2203" y="385148"/>
            <a:ext cx="4648209" cy="545593"/>
          </a:xfrm>
          <a:prstGeom prst="rect">
            <a:avLst/>
          </a:prstGeom>
        </p:spPr>
      </p:pic>
      <p:sp>
        <p:nvSpPr>
          <p:cNvPr id="9" name="Titel 1">
            <a:extLst>
              <a:ext uri="{FF2B5EF4-FFF2-40B4-BE49-F238E27FC236}">
                <a16:creationId xmlns:a16="http://schemas.microsoft.com/office/drawing/2014/main" id="{7CA88DE8-A7E7-3837-D3A5-9646BCD07487}"/>
              </a:ext>
            </a:extLst>
          </p:cNvPr>
          <p:cNvSpPr>
            <a:spLocks noGrp="1"/>
          </p:cNvSpPr>
          <p:nvPr>
            <p:ph type="ctrTitle"/>
          </p:nvPr>
        </p:nvSpPr>
        <p:spPr>
          <a:xfrm>
            <a:off x="1524000" y="1820849"/>
            <a:ext cx="9144000" cy="2775283"/>
          </a:xfrm>
          <a:prstGeom prst="rect">
            <a:avLst/>
          </a:prstGeom>
        </p:spPr>
        <p:txBody>
          <a:bodyPr anchor="b"/>
          <a:lstStyle>
            <a:lvl1pPr algn="ctr">
              <a:defRPr sz="6000" b="1">
                <a:solidFill>
                  <a:schemeClr val="bg1"/>
                </a:solidFill>
                <a:latin typeface="Trebuchet MS" panose="020B0603020202020204" pitchFamily="34" charset="0"/>
              </a:defRPr>
            </a:lvl1pPr>
          </a:lstStyle>
          <a:p>
            <a:r>
              <a:rPr lang="nl-NL"/>
              <a:t>Klik om stijl te bewerken</a:t>
            </a:r>
            <a:endParaRPr lang="nl-NL" dirty="0"/>
          </a:p>
        </p:txBody>
      </p:sp>
      <p:sp>
        <p:nvSpPr>
          <p:cNvPr id="10" name="Ondertitel 2">
            <a:extLst>
              <a:ext uri="{FF2B5EF4-FFF2-40B4-BE49-F238E27FC236}">
                <a16:creationId xmlns:a16="http://schemas.microsoft.com/office/drawing/2014/main" id="{00F1270D-EA8A-43AB-F4F8-08AEB659473F}"/>
              </a:ext>
            </a:extLst>
          </p:cNvPr>
          <p:cNvSpPr>
            <a:spLocks noGrp="1"/>
          </p:cNvSpPr>
          <p:nvPr>
            <p:ph type="subTitle" idx="1"/>
          </p:nvPr>
        </p:nvSpPr>
        <p:spPr>
          <a:xfrm>
            <a:off x="1524000" y="4756397"/>
            <a:ext cx="9144000" cy="1548149"/>
          </a:xfrm>
          <a:prstGeom prst="rect">
            <a:avLst/>
          </a:prstGeom>
        </p:spPr>
        <p:txBody>
          <a:bodyPr/>
          <a:lstStyle>
            <a:lvl1pPr marL="0" indent="0" algn="ctr">
              <a:buNone/>
              <a:defRPr sz="2400">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Tree>
    <p:extLst>
      <p:ext uri="{BB962C8B-B14F-4D97-AF65-F5344CB8AC3E}">
        <p14:creationId xmlns:p14="http://schemas.microsoft.com/office/powerpoint/2010/main" val="4088048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 met vijf afbeeldingen">
    <p:spTree>
      <p:nvGrpSpPr>
        <p:cNvPr id="1" name=""/>
        <p:cNvGrpSpPr/>
        <p:nvPr/>
      </p:nvGrpSpPr>
      <p:grpSpPr>
        <a:xfrm>
          <a:off x="0" y="0"/>
          <a:ext cx="0" cy="0"/>
          <a:chOff x="0" y="0"/>
          <a:chExt cx="0" cy="0"/>
        </a:xfrm>
      </p:grpSpPr>
      <p:sp>
        <p:nvSpPr>
          <p:cNvPr id="3" name="Tijdelijke aanduiding voor afbeelding 2">
            <a:extLst>
              <a:ext uri="{FF2B5EF4-FFF2-40B4-BE49-F238E27FC236}">
                <a16:creationId xmlns:a16="http://schemas.microsoft.com/office/drawing/2014/main" id="{89782CDE-0657-117B-6AB3-566A4041C445}"/>
              </a:ext>
            </a:extLst>
          </p:cNvPr>
          <p:cNvSpPr>
            <a:spLocks noGrp="1"/>
          </p:cNvSpPr>
          <p:nvPr>
            <p:ph type="pic" idx="1" hasCustomPrompt="1"/>
          </p:nvPr>
        </p:nvSpPr>
        <p:spPr>
          <a:xfrm>
            <a:off x="598781" y="377826"/>
            <a:ext cx="3034966" cy="2975737"/>
          </a:xfrm>
          <a:prstGeom prst="flowChartConnector">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a:t>Afbeelding rond</a:t>
            </a:r>
          </a:p>
        </p:txBody>
      </p:sp>
      <p:sp>
        <p:nvSpPr>
          <p:cNvPr id="4" name="Tijdelijke aanduiding voor afbeelding 2">
            <a:extLst>
              <a:ext uri="{FF2B5EF4-FFF2-40B4-BE49-F238E27FC236}">
                <a16:creationId xmlns:a16="http://schemas.microsoft.com/office/drawing/2014/main" id="{793EAA70-B571-E396-7ACC-F37DB43D6BAA}"/>
              </a:ext>
            </a:extLst>
          </p:cNvPr>
          <p:cNvSpPr>
            <a:spLocks noGrp="1"/>
          </p:cNvSpPr>
          <p:nvPr>
            <p:ph type="pic" idx="10" hasCustomPrompt="1"/>
          </p:nvPr>
        </p:nvSpPr>
        <p:spPr>
          <a:xfrm>
            <a:off x="4480343" y="377825"/>
            <a:ext cx="3034966" cy="2975737"/>
          </a:xfrm>
          <a:prstGeom prst="flowChartConnector">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a:t>Afbeelding rond</a:t>
            </a:r>
          </a:p>
        </p:txBody>
      </p:sp>
      <p:sp>
        <p:nvSpPr>
          <p:cNvPr id="5" name="Tijdelijke aanduiding voor afbeelding 2">
            <a:extLst>
              <a:ext uri="{FF2B5EF4-FFF2-40B4-BE49-F238E27FC236}">
                <a16:creationId xmlns:a16="http://schemas.microsoft.com/office/drawing/2014/main" id="{2DD2BADF-5AEC-ED16-C19E-BD4F1B7E34B5}"/>
              </a:ext>
            </a:extLst>
          </p:cNvPr>
          <p:cNvSpPr>
            <a:spLocks noGrp="1"/>
          </p:cNvSpPr>
          <p:nvPr>
            <p:ph type="pic" idx="11" hasCustomPrompt="1"/>
          </p:nvPr>
        </p:nvSpPr>
        <p:spPr>
          <a:xfrm>
            <a:off x="8558255" y="377824"/>
            <a:ext cx="3034966" cy="2975737"/>
          </a:xfrm>
          <a:prstGeom prst="flowChartConnector">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a:t>Afbeelding rond</a:t>
            </a:r>
          </a:p>
        </p:txBody>
      </p:sp>
      <p:sp>
        <p:nvSpPr>
          <p:cNvPr id="6" name="Tijdelijke aanduiding voor afbeelding 2">
            <a:extLst>
              <a:ext uri="{FF2B5EF4-FFF2-40B4-BE49-F238E27FC236}">
                <a16:creationId xmlns:a16="http://schemas.microsoft.com/office/drawing/2014/main" id="{01B280F7-3E72-2402-D817-4880AE997D96}"/>
              </a:ext>
            </a:extLst>
          </p:cNvPr>
          <p:cNvSpPr>
            <a:spLocks noGrp="1"/>
          </p:cNvSpPr>
          <p:nvPr>
            <p:ph type="pic" idx="12" hasCustomPrompt="1"/>
          </p:nvPr>
        </p:nvSpPr>
        <p:spPr>
          <a:xfrm>
            <a:off x="2587933" y="3504439"/>
            <a:ext cx="3034966" cy="2975737"/>
          </a:xfrm>
          <a:prstGeom prst="flowChartConnector">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a:t>Afbeelding rond</a:t>
            </a:r>
          </a:p>
        </p:txBody>
      </p:sp>
      <p:sp>
        <p:nvSpPr>
          <p:cNvPr id="7" name="Tijdelijke aanduiding voor afbeelding 2">
            <a:extLst>
              <a:ext uri="{FF2B5EF4-FFF2-40B4-BE49-F238E27FC236}">
                <a16:creationId xmlns:a16="http://schemas.microsoft.com/office/drawing/2014/main" id="{8D7E3C4C-95F6-A507-F070-D09532ACF6CB}"/>
              </a:ext>
            </a:extLst>
          </p:cNvPr>
          <p:cNvSpPr>
            <a:spLocks noGrp="1"/>
          </p:cNvSpPr>
          <p:nvPr>
            <p:ph type="pic" idx="13" hasCustomPrompt="1"/>
          </p:nvPr>
        </p:nvSpPr>
        <p:spPr>
          <a:xfrm>
            <a:off x="6469495" y="3504438"/>
            <a:ext cx="3034966" cy="2975737"/>
          </a:xfrm>
          <a:prstGeom prst="flowChartConnector">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dirty="0"/>
              <a:t>Afbeelding rond</a:t>
            </a:r>
          </a:p>
        </p:txBody>
      </p:sp>
    </p:spTree>
    <p:extLst>
      <p:ext uri="{BB962C8B-B14F-4D97-AF65-F5344CB8AC3E}">
        <p14:creationId xmlns:p14="http://schemas.microsoft.com/office/powerpoint/2010/main" val="3645236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8" name="Rechthoek: afgeronde bovenhoeken 7">
            <a:extLst>
              <a:ext uri="{FF2B5EF4-FFF2-40B4-BE49-F238E27FC236}">
                <a16:creationId xmlns:a16="http://schemas.microsoft.com/office/drawing/2014/main" id="{9FD4B096-779F-904A-3448-CF3BBF2CA321}"/>
              </a:ext>
            </a:extLst>
          </p:cNvPr>
          <p:cNvSpPr/>
          <p:nvPr userDrawn="1"/>
        </p:nvSpPr>
        <p:spPr>
          <a:xfrm rot="10800000">
            <a:off x="0" y="-1"/>
            <a:ext cx="12192000" cy="1254369"/>
          </a:xfrm>
          <a:prstGeom prst="round2SameRect">
            <a:avLst/>
          </a:prstGeom>
          <a:solidFill>
            <a:srgbClr val="139AD7"/>
          </a:solidFill>
          <a:ln>
            <a:solidFill>
              <a:srgbClr val="139AD7"/>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
        <p:nvSpPr>
          <p:cNvPr id="2" name="Titel 1">
            <a:extLst>
              <a:ext uri="{FF2B5EF4-FFF2-40B4-BE49-F238E27FC236}">
                <a16:creationId xmlns:a16="http://schemas.microsoft.com/office/drawing/2014/main" id="{6F939220-20DF-55FB-D592-940B5EC3D51D}"/>
              </a:ext>
            </a:extLst>
          </p:cNvPr>
          <p:cNvSpPr>
            <a:spLocks noGrp="1"/>
          </p:cNvSpPr>
          <p:nvPr>
            <p:ph type="title"/>
          </p:nvPr>
        </p:nvSpPr>
        <p:spPr>
          <a:xfrm>
            <a:off x="838200" y="268874"/>
            <a:ext cx="10515600" cy="889244"/>
          </a:xfrm>
          <a:prstGeom prst="rect">
            <a:avLst/>
          </a:prstGeom>
        </p:spPr>
        <p:txBody>
          <a:bodyPr/>
          <a:lstStyle>
            <a:lvl1pPr>
              <a:defRPr>
                <a:solidFill>
                  <a:schemeClr val="bg1"/>
                </a:solidFill>
              </a:defRPr>
            </a:lvl1pPr>
          </a:lstStyle>
          <a:p>
            <a:r>
              <a:rPr lang="nl-NL"/>
              <a:t>Klik om stijl te bewerken</a:t>
            </a:r>
          </a:p>
        </p:txBody>
      </p:sp>
      <p:sp>
        <p:nvSpPr>
          <p:cNvPr id="3" name="Tijdelijke aanduiding voor inhoud 2">
            <a:extLst>
              <a:ext uri="{FF2B5EF4-FFF2-40B4-BE49-F238E27FC236}">
                <a16:creationId xmlns:a16="http://schemas.microsoft.com/office/drawing/2014/main" id="{AAD5C19A-4BFD-F98C-A35F-927F9F13BCDC}"/>
              </a:ext>
            </a:extLst>
          </p:cNvPr>
          <p:cNvSpPr>
            <a:spLocks noGrp="1"/>
          </p:cNvSpPr>
          <p:nvPr>
            <p:ph idx="1"/>
          </p:nvPr>
        </p:nvSpPr>
        <p:spPr>
          <a:xfrm>
            <a:off x="838200" y="1523245"/>
            <a:ext cx="10515600" cy="4653718"/>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Tree>
    <p:extLst>
      <p:ext uri="{BB962C8B-B14F-4D97-AF65-F5344CB8AC3E}">
        <p14:creationId xmlns:p14="http://schemas.microsoft.com/office/powerpoint/2010/main" val="918954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CCD1DC-8680-89F2-9A31-CF2FDE03B718}"/>
              </a:ext>
            </a:extLst>
          </p:cNvPr>
          <p:cNvSpPr>
            <a:spLocks noGrp="1"/>
          </p:cNvSpPr>
          <p:nvPr>
            <p:ph type="title"/>
          </p:nvPr>
        </p:nvSpPr>
        <p:spPr>
          <a:xfrm>
            <a:off x="831850" y="1709738"/>
            <a:ext cx="10515600" cy="2852737"/>
          </a:xfrm>
          <a:prstGeom prst="rect">
            <a:avLst/>
          </a:prstGeom>
        </p:spPr>
        <p:txBody>
          <a:bodyPr anchor="b"/>
          <a:lstStyle>
            <a:lvl1pPr>
              <a:defRPr sz="6000">
                <a:solidFill>
                  <a:srgbClr val="F39204"/>
                </a:solidFill>
              </a:defRPr>
            </a:lvl1pPr>
          </a:lstStyle>
          <a:p>
            <a:r>
              <a:rPr lang="nl-NL"/>
              <a:t>Klik om stijl te bewerken</a:t>
            </a:r>
            <a:endParaRPr lang="nl-NL" dirty="0"/>
          </a:p>
        </p:txBody>
      </p:sp>
      <p:sp>
        <p:nvSpPr>
          <p:cNvPr id="3" name="Tijdelijke aanduiding voor tekst 2">
            <a:extLst>
              <a:ext uri="{FF2B5EF4-FFF2-40B4-BE49-F238E27FC236}">
                <a16:creationId xmlns:a16="http://schemas.microsoft.com/office/drawing/2014/main" id="{B2623836-3021-F160-623D-6ECDC7502BC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Tree>
    <p:extLst>
      <p:ext uri="{BB962C8B-B14F-4D97-AF65-F5344CB8AC3E}">
        <p14:creationId xmlns:p14="http://schemas.microsoft.com/office/powerpoint/2010/main" val="643969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9" name="Rechthoek: afgeronde bovenhoeken 8">
            <a:extLst>
              <a:ext uri="{FF2B5EF4-FFF2-40B4-BE49-F238E27FC236}">
                <a16:creationId xmlns:a16="http://schemas.microsoft.com/office/drawing/2014/main" id="{E47FC63E-AADC-6016-449D-954774F79409}"/>
              </a:ext>
            </a:extLst>
          </p:cNvPr>
          <p:cNvSpPr/>
          <p:nvPr userDrawn="1"/>
        </p:nvSpPr>
        <p:spPr>
          <a:xfrm rot="10800000">
            <a:off x="0" y="-1"/>
            <a:ext cx="12192000" cy="1254369"/>
          </a:xfrm>
          <a:prstGeom prst="round2SameRect">
            <a:avLst/>
          </a:prstGeom>
          <a:solidFill>
            <a:srgbClr val="139AD7"/>
          </a:solidFill>
          <a:ln>
            <a:solidFill>
              <a:srgbClr val="139AD7"/>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
        <p:nvSpPr>
          <p:cNvPr id="2" name="Titel 1">
            <a:extLst>
              <a:ext uri="{FF2B5EF4-FFF2-40B4-BE49-F238E27FC236}">
                <a16:creationId xmlns:a16="http://schemas.microsoft.com/office/drawing/2014/main" id="{9E02A366-4654-DDEA-B00D-AD8D282C8A5F}"/>
              </a:ext>
            </a:extLst>
          </p:cNvPr>
          <p:cNvSpPr>
            <a:spLocks noGrp="1"/>
          </p:cNvSpPr>
          <p:nvPr>
            <p:ph type="title"/>
          </p:nvPr>
        </p:nvSpPr>
        <p:spPr>
          <a:xfrm>
            <a:off x="838200" y="208548"/>
            <a:ext cx="10515600" cy="882315"/>
          </a:xfrm>
          <a:prstGeom prst="rect">
            <a:avLst/>
          </a:prstGeom>
        </p:spPr>
        <p:txBody>
          <a:bodyPr/>
          <a:lstStyle>
            <a:lvl1pPr>
              <a:defRPr>
                <a:solidFill>
                  <a:schemeClr val="bg1"/>
                </a:solidFill>
              </a:defRPr>
            </a:lvl1pPr>
          </a:lstStyle>
          <a:p>
            <a:r>
              <a:rPr lang="nl-NL"/>
              <a:t>Klik om stijl te bewerken</a:t>
            </a:r>
            <a:endParaRPr lang="nl-NL" dirty="0"/>
          </a:p>
        </p:txBody>
      </p:sp>
      <p:sp>
        <p:nvSpPr>
          <p:cNvPr id="3" name="Tijdelijke aanduiding voor inhoud 2">
            <a:extLst>
              <a:ext uri="{FF2B5EF4-FFF2-40B4-BE49-F238E27FC236}">
                <a16:creationId xmlns:a16="http://schemas.microsoft.com/office/drawing/2014/main" id="{1C9D5F2A-2F08-8E42-63F2-1DF7F2890720}"/>
              </a:ext>
            </a:extLst>
          </p:cNvPr>
          <p:cNvSpPr>
            <a:spLocks noGrp="1"/>
          </p:cNvSpPr>
          <p:nvPr>
            <p:ph sz="half" idx="1"/>
          </p:nvPr>
        </p:nvSpPr>
        <p:spPr>
          <a:xfrm>
            <a:off x="838200" y="1604211"/>
            <a:ext cx="5181600" cy="4572752"/>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a:extLst>
              <a:ext uri="{FF2B5EF4-FFF2-40B4-BE49-F238E27FC236}">
                <a16:creationId xmlns:a16="http://schemas.microsoft.com/office/drawing/2014/main" id="{E7771860-9624-65A7-D4F7-E692645C4F5B}"/>
              </a:ext>
            </a:extLst>
          </p:cNvPr>
          <p:cNvSpPr>
            <a:spLocks noGrp="1"/>
          </p:cNvSpPr>
          <p:nvPr>
            <p:ph sz="half" idx="2"/>
          </p:nvPr>
        </p:nvSpPr>
        <p:spPr>
          <a:xfrm>
            <a:off x="6172200" y="1604211"/>
            <a:ext cx="5181600" cy="4572752"/>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127587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1" name="Rechthoek: afgeronde bovenhoeken 10">
            <a:extLst>
              <a:ext uri="{FF2B5EF4-FFF2-40B4-BE49-F238E27FC236}">
                <a16:creationId xmlns:a16="http://schemas.microsoft.com/office/drawing/2014/main" id="{2EAEDEE3-C669-8ABF-008D-BBDF3B2F9CDC}"/>
              </a:ext>
            </a:extLst>
          </p:cNvPr>
          <p:cNvSpPr/>
          <p:nvPr userDrawn="1"/>
        </p:nvSpPr>
        <p:spPr>
          <a:xfrm rot="10800000">
            <a:off x="0" y="-1"/>
            <a:ext cx="12192000" cy="1254369"/>
          </a:xfrm>
          <a:prstGeom prst="round2SameRect">
            <a:avLst/>
          </a:prstGeom>
          <a:solidFill>
            <a:srgbClr val="139AD7"/>
          </a:solidFill>
          <a:ln>
            <a:solidFill>
              <a:srgbClr val="139AD7"/>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
        <p:nvSpPr>
          <p:cNvPr id="2" name="Titel 1">
            <a:extLst>
              <a:ext uri="{FF2B5EF4-FFF2-40B4-BE49-F238E27FC236}">
                <a16:creationId xmlns:a16="http://schemas.microsoft.com/office/drawing/2014/main" id="{AB470F1D-AD88-8558-921F-8CCA08A2FED3}"/>
              </a:ext>
            </a:extLst>
          </p:cNvPr>
          <p:cNvSpPr>
            <a:spLocks noGrp="1"/>
          </p:cNvSpPr>
          <p:nvPr>
            <p:ph type="title"/>
          </p:nvPr>
        </p:nvSpPr>
        <p:spPr>
          <a:xfrm>
            <a:off x="839788" y="236790"/>
            <a:ext cx="10515600" cy="889244"/>
          </a:xfrm>
          <a:prstGeom prst="rect">
            <a:avLst/>
          </a:prstGeom>
        </p:spPr>
        <p:txBody>
          <a:bodyPr/>
          <a:lstStyle>
            <a:lvl1pPr>
              <a:defRPr>
                <a:solidFill>
                  <a:schemeClr val="bg1"/>
                </a:solidFill>
              </a:defRPr>
            </a:lvl1pPr>
          </a:lstStyle>
          <a:p>
            <a:r>
              <a:rPr lang="nl-NL"/>
              <a:t>Klik om stijl te bewerken</a:t>
            </a:r>
            <a:endParaRPr lang="nl-NL" dirty="0"/>
          </a:p>
        </p:txBody>
      </p:sp>
      <p:sp>
        <p:nvSpPr>
          <p:cNvPr id="3" name="Tijdelijke aanduiding voor tekst 2">
            <a:extLst>
              <a:ext uri="{FF2B5EF4-FFF2-40B4-BE49-F238E27FC236}">
                <a16:creationId xmlns:a16="http://schemas.microsoft.com/office/drawing/2014/main" id="{B9E268E7-AC0C-41A3-9B83-BE5D99C01F05}"/>
              </a:ext>
            </a:extLst>
          </p:cNvPr>
          <p:cNvSpPr>
            <a:spLocks noGrp="1"/>
          </p:cNvSpPr>
          <p:nvPr>
            <p:ph type="body" idx="1"/>
          </p:nvPr>
        </p:nvSpPr>
        <p:spPr>
          <a:xfrm>
            <a:off x="839788" y="1472617"/>
            <a:ext cx="5157787" cy="823912"/>
          </a:xfrm>
          <a:prstGeom prst="rect">
            <a:avLst/>
          </a:prstGeom>
        </p:spPr>
        <p:txBody>
          <a:bodyPr anchor="b"/>
          <a:lstStyle>
            <a:lvl1pPr marL="0" indent="0">
              <a:buNone/>
              <a:defRPr sz="2400" b="1">
                <a:solidFill>
                  <a:srgbClr val="F3920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F8A7D819-B6E2-BACA-4180-7B3C10CB37EC}"/>
              </a:ext>
            </a:extLst>
          </p:cNvPr>
          <p:cNvSpPr>
            <a:spLocks noGrp="1"/>
          </p:cNvSpPr>
          <p:nvPr>
            <p:ph sz="half" idx="2"/>
          </p:nvPr>
        </p:nvSpPr>
        <p:spPr>
          <a:xfrm>
            <a:off x="839788" y="2514777"/>
            <a:ext cx="5157787" cy="3674886"/>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tekst 4">
            <a:extLst>
              <a:ext uri="{FF2B5EF4-FFF2-40B4-BE49-F238E27FC236}">
                <a16:creationId xmlns:a16="http://schemas.microsoft.com/office/drawing/2014/main" id="{AEB52053-0502-1C09-8050-FD022BE452DA}"/>
              </a:ext>
            </a:extLst>
          </p:cNvPr>
          <p:cNvSpPr>
            <a:spLocks noGrp="1"/>
          </p:cNvSpPr>
          <p:nvPr>
            <p:ph type="body" sz="quarter" idx="3"/>
          </p:nvPr>
        </p:nvSpPr>
        <p:spPr>
          <a:xfrm>
            <a:off x="6172200" y="1472617"/>
            <a:ext cx="5183188" cy="823912"/>
          </a:xfrm>
          <a:prstGeom prst="rect">
            <a:avLst/>
          </a:prstGeom>
        </p:spPr>
        <p:txBody>
          <a:bodyPr anchor="b"/>
          <a:lstStyle>
            <a:lvl1pPr marL="0" indent="0">
              <a:buNone/>
              <a:defRPr sz="2400" b="1">
                <a:solidFill>
                  <a:srgbClr val="F3920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47B7B8CC-0530-CA6F-0549-972D9B0497F1}"/>
              </a:ext>
            </a:extLst>
          </p:cNvPr>
          <p:cNvSpPr>
            <a:spLocks noGrp="1"/>
          </p:cNvSpPr>
          <p:nvPr>
            <p:ph sz="quarter" idx="4"/>
          </p:nvPr>
        </p:nvSpPr>
        <p:spPr>
          <a:xfrm>
            <a:off x="6172200" y="2514777"/>
            <a:ext cx="5183188" cy="3674886"/>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19398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4372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9" name="Rechthoek: afgeronde bovenhoeken 8">
            <a:extLst>
              <a:ext uri="{FF2B5EF4-FFF2-40B4-BE49-F238E27FC236}">
                <a16:creationId xmlns:a16="http://schemas.microsoft.com/office/drawing/2014/main" id="{E3542C00-14AD-E1E0-8666-E107BB4BA08C}"/>
              </a:ext>
            </a:extLst>
          </p:cNvPr>
          <p:cNvSpPr/>
          <p:nvPr userDrawn="1"/>
        </p:nvSpPr>
        <p:spPr>
          <a:xfrm rot="10800000">
            <a:off x="836610" y="-4"/>
            <a:ext cx="3935413" cy="1922588"/>
          </a:xfrm>
          <a:prstGeom prst="round2SameRect">
            <a:avLst/>
          </a:prstGeom>
          <a:solidFill>
            <a:srgbClr val="139AD7"/>
          </a:solidFill>
          <a:ln>
            <a:solidFill>
              <a:srgbClr val="139AD7"/>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
        <p:nvSpPr>
          <p:cNvPr id="2" name="Titel 1">
            <a:extLst>
              <a:ext uri="{FF2B5EF4-FFF2-40B4-BE49-F238E27FC236}">
                <a16:creationId xmlns:a16="http://schemas.microsoft.com/office/drawing/2014/main" id="{5AC9C585-6841-57EB-BC18-9616A562F944}"/>
              </a:ext>
            </a:extLst>
          </p:cNvPr>
          <p:cNvSpPr>
            <a:spLocks noGrp="1"/>
          </p:cNvSpPr>
          <p:nvPr>
            <p:ph type="title"/>
          </p:nvPr>
        </p:nvSpPr>
        <p:spPr>
          <a:xfrm>
            <a:off x="962527" y="457200"/>
            <a:ext cx="3657600" cy="1339516"/>
          </a:xfrm>
          <a:prstGeom prst="rect">
            <a:avLst/>
          </a:prstGeom>
        </p:spPr>
        <p:txBody>
          <a:bodyPr anchor="b"/>
          <a:lstStyle>
            <a:lvl1pPr>
              <a:defRPr sz="3200">
                <a:solidFill>
                  <a:schemeClr val="bg1"/>
                </a:solidFill>
              </a:defRPr>
            </a:lvl1pPr>
          </a:lstStyle>
          <a:p>
            <a:r>
              <a:rPr lang="nl-NL"/>
              <a:t>Klik om stijl te bewerken</a:t>
            </a:r>
            <a:endParaRPr lang="nl-NL" dirty="0"/>
          </a:p>
        </p:txBody>
      </p:sp>
      <p:sp>
        <p:nvSpPr>
          <p:cNvPr id="3" name="Tijdelijke aanduiding voor inhoud 2">
            <a:extLst>
              <a:ext uri="{FF2B5EF4-FFF2-40B4-BE49-F238E27FC236}">
                <a16:creationId xmlns:a16="http://schemas.microsoft.com/office/drawing/2014/main" id="{6BEAB7D6-B94E-03E0-6DE7-ABB1945A0ED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tekst 3">
            <a:extLst>
              <a:ext uri="{FF2B5EF4-FFF2-40B4-BE49-F238E27FC236}">
                <a16:creationId xmlns:a16="http://schemas.microsoft.com/office/drawing/2014/main" id="{95E95AB2-F27D-5C38-A6FA-847D4C9DA06E}"/>
              </a:ext>
            </a:extLst>
          </p:cNvPr>
          <p:cNvSpPr>
            <a:spLocks noGrp="1"/>
          </p:cNvSpPr>
          <p:nvPr>
            <p:ph type="body" sz="half" idx="2"/>
          </p:nvPr>
        </p:nvSpPr>
        <p:spPr>
          <a:xfrm>
            <a:off x="839788" y="2133600"/>
            <a:ext cx="3932237" cy="37353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Tree>
    <p:extLst>
      <p:ext uri="{BB962C8B-B14F-4D97-AF65-F5344CB8AC3E}">
        <p14:creationId xmlns:p14="http://schemas.microsoft.com/office/powerpoint/2010/main" val="3042509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9" name="Rechthoek: afgeronde bovenhoeken 8">
            <a:extLst>
              <a:ext uri="{FF2B5EF4-FFF2-40B4-BE49-F238E27FC236}">
                <a16:creationId xmlns:a16="http://schemas.microsoft.com/office/drawing/2014/main" id="{9EDC9BBF-A8C2-B2A9-0282-6B100D6013B7}"/>
              </a:ext>
            </a:extLst>
          </p:cNvPr>
          <p:cNvSpPr/>
          <p:nvPr userDrawn="1"/>
        </p:nvSpPr>
        <p:spPr>
          <a:xfrm rot="10800000">
            <a:off x="836610" y="-4"/>
            <a:ext cx="3935413" cy="1922588"/>
          </a:xfrm>
          <a:prstGeom prst="round2SameRect">
            <a:avLst/>
          </a:prstGeom>
          <a:solidFill>
            <a:srgbClr val="139AD7"/>
          </a:solidFill>
          <a:ln>
            <a:solidFill>
              <a:srgbClr val="139AD7"/>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
        <p:nvSpPr>
          <p:cNvPr id="2" name="Titel 1">
            <a:extLst>
              <a:ext uri="{FF2B5EF4-FFF2-40B4-BE49-F238E27FC236}">
                <a16:creationId xmlns:a16="http://schemas.microsoft.com/office/drawing/2014/main" id="{D8F6E86A-6753-49FB-D7C5-0D4107BFAA1F}"/>
              </a:ext>
            </a:extLst>
          </p:cNvPr>
          <p:cNvSpPr>
            <a:spLocks noGrp="1"/>
          </p:cNvSpPr>
          <p:nvPr>
            <p:ph type="title"/>
          </p:nvPr>
        </p:nvSpPr>
        <p:spPr>
          <a:xfrm>
            <a:off x="962527" y="457201"/>
            <a:ext cx="3641558" cy="1339516"/>
          </a:xfrm>
          <a:prstGeom prst="rect">
            <a:avLst/>
          </a:prstGeom>
        </p:spPr>
        <p:txBody>
          <a:bodyPr anchor="b"/>
          <a:lstStyle>
            <a:lvl1pPr>
              <a:defRPr sz="3200">
                <a:solidFill>
                  <a:schemeClr val="bg1"/>
                </a:solidFill>
              </a:defRPr>
            </a:lvl1pPr>
          </a:lstStyle>
          <a:p>
            <a:r>
              <a:rPr lang="nl-NL"/>
              <a:t>Klik om stijl te bewerken</a:t>
            </a:r>
            <a:endParaRPr lang="nl-NL" dirty="0"/>
          </a:p>
        </p:txBody>
      </p:sp>
      <p:sp>
        <p:nvSpPr>
          <p:cNvPr id="3" name="Tijdelijke aanduiding voor afbeelding 2">
            <a:extLst>
              <a:ext uri="{FF2B5EF4-FFF2-40B4-BE49-F238E27FC236}">
                <a16:creationId xmlns:a16="http://schemas.microsoft.com/office/drawing/2014/main" id="{420070CB-ECB8-5866-7EBF-975749E6B5F7}"/>
              </a:ext>
            </a:extLst>
          </p:cNvPr>
          <p:cNvSpPr>
            <a:spLocks noGrp="1"/>
          </p:cNvSpPr>
          <p:nvPr>
            <p:ph type="pic" idx="1"/>
          </p:nvPr>
        </p:nvSpPr>
        <p:spPr>
          <a:xfrm>
            <a:off x="5668085" y="987425"/>
            <a:ext cx="4970630" cy="4873625"/>
          </a:xfrm>
          <a:prstGeom prst="flowChartConnector">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a:extLst>
              <a:ext uri="{FF2B5EF4-FFF2-40B4-BE49-F238E27FC236}">
                <a16:creationId xmlns:a16="http://schemas.microsoft.com/office/drawing/2014/main" id="{C0A11338-6361-E40D-4A49-709BE1CAA50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Tree>
    <p:extLst>
      <p:ext uri="{BB962C8B-B14F-4D97-AF65-F5344CB8AC3E}">
        <p14:creationId xmlns:p14="http://schemas.microsoft.com/office/powerpoint/2010/main" val="4258161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 met afbeeldingen">
    <p:spTree>
      <p:nvGrpSpPr>
        <p:cNvPr id="1" name=""/>
        <p:cNvGrpSpPr/>
        <p:nvPr/>
      </p:nvGrpSpPr>
      <p:grpSpPr>
        <a:xfrm>
          <a:off x="0" y="0"/>
          <a:ext cx="0" cy="0"/>
          <a:chOff x="0" y="0"/>
          <a:chExt cx="0" cy="0"/>
        </a:xfrm>
      </p:grpSpPr>
      <p:sp>
        <p:nvSpPr>
          <p:cNvPr id="3" name="Tijdelijke aanduiding voor afbeelding 2">
            <a:extLst>
              <a:ext uri="{FF2B5EF4-FFF2-40B4-BE49-F238E27FC236}">
                <a16:creationId xmlns:a16="http://schemas.microsoft.com/office/drawing/2014/main" id="{5C95533C-AF62-D65D-175C-B6DD8F519594}"/>
              </a:ext>
            </a:extLst>
          </p:cNvPr>
          <p:cNvSpPr>
            <a:spLocks noGrp="1"/>
          </p:cNvSpPr>
          <p:nvPr>
            <p:ph type="pic" idx="1"/>
          </p:nvPr>
        </p:nvSpPr>
        <p:spPr>
          <a:xfrm>
            <a:off x="598780" y="377826"/>
            <a:ext cx="3780715" cy="3706932"/>
          </a:xfrm>
          <a:prstGeom prst="flowChartConnector">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NL" dirty="0"/>
          </a:p>
        </p:txBody>
      </p:sp>
      <p:sp>
        <p:nvSpPr>
          <p:cNvPr id="4" name="Tijdelijke aanduiding voor afbeelding 2">
            <a:extLst>
              <a:ext uri="{FF2B5EF4-FFF2-40B4-BE49-F238E27FC236}">
                <a16:creationId xmlns:a16="http://schemas.microsoft.com/office/drawing/2014/main" id="{539EB1DD-F8DA-313A-4B91-E163F93D0507}"/>
              </a:ext>
            </a:extLst>
          </p:cNvPr>
          <p:cNvSpPr>
            <a:spLocks noGrp="1"/>
          </p:cNvSpPr>
          <p:nvPr>
            <p:ph type="pic" idx="10"/>
          </p:nvPr>
        </p:nvSpPr>
        <p:spPr>
          <a:xfrm>
            <a:off x="5406190" y="1027225"/>
            <a:ext cx="5633578" cy="5523635"/>
          </a:xfrm>
          <a:prstGeom prst="flowChartConnector">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6" name="Titel 1">
            <a:extLst>
              <a:ext uri="{FF2B5EF4-FFF2-40B4-BE49-F238E27FC236}">
                <a16:creationId xmlns:a16="http://schemas.microsoft.com/office/drawing/2014/main" id="{045FA040-61B4-25D7-B619-0BD266B90A48}"/>
              </a:ext>
            </a:extLst>
          </p:cNvPr>
          <p:cNvSpPr>
            <a:spLocks noGrp="1"/>
          </p:cNvSpPr>
          <p:nvPr>
            <p:ph type="title"/>
          </p:nvPr>
        </p:nvSpPr>
        <p:spPr>
          <a:xfrm>
            <a:off x="737937" y="4812632"/>
            <a:ext cx="4347410" cy="1580147"/>
          </a:xfrm>
          <a:prstGeom prst="rect">
            <a:avLst/>
          </a:prstGeom>
        </p:spPr>
        <p:txBody>
          <a:bodyPr anchor="b"/>
          <a:lstStyle>
            <a:lvl1pPr>
              <a:defRPr sz="3200" b="1">
                <a:solidFill>
                  <a:srgbClr val="F39204"/>
                </a:solidFill>
              </a:defRPr>
            </a:lvl1pPr>
          </a:lstStyle>
          <a:p>
            <a:r>
              <a:rPr lang="nl-NL"/>
              <a:t>Klik om stijl te bewerken</a:t>
            </a:r>
            <a:endParaRPr lang="nl-NL" dirty="0"/>
          </a:p>
        </p:txBody>
      </p:sp>
    </p:spTree>
    <p:extLst>
      <p:ext uri="{BB962C8B-B14F-4D97-AF65-F5344CB8AC3E}">
        <p14:creationId xmlns:p14="http://schemas.microsoft.com/office/powerpoint/2010/main" val="1413133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Tijdelijke aanduiding voor inhoud 12">
            <a:extLst>
              <a:ext uri="{FF2B5EF4-FFF2-40B4-BE49-F238E27FC236}">
                <a16:creationId xmlns:a16="http://schemas.microsoft.com/office/drawing/2014/main" id="{3E5A9766-C827-01D7-BD21-26D02EB564C3}"/>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12192000" cy="6855190"/>
          </a:xfrm>
          <a:prstGeom prst="rect">
            <a:avLst/>
          </a:prstGeom>
        </p:spPr>
      </p:pic>
    </p:spTree>
    <p:extLst>
      <p:ext uri="{BB962C8B-B14F-4D97-AF65-F5344CB8AC3E}">
        <p14:creationId xmlns:p14="http://schemas.microsoft.com/office/powerpoint/2010/main" val="2744786541"/>
      </p:ext>
    </p:extLst>
  </p:cSld>
  <p:clrMap bg1="lt1" tx1="dk1" bg2="lt2" tx2="dk2" accent1="accent1" accent2="accent2" accent3="accent3" accent4="accent4" accent5="accent5" accent6="accent6" hlink="hlink" folHlink="folHlink"/>
  <p:sldLayoutIdLst>
    <p:sldLayoutId id="2147483654" r:id="rId1"/>
    <p:sldLayoutId id="2147483650" r:id="rId2"/>
    <p:sldLayoutId id="2147483651" r:id="rId3"/>
    <p:sldLayoutId id="2147483652" r:id="rId4"/>
    <p:sldLayoutId id="2147483653" r:id="rId5"/>
    <p:sldLayoutId id="2147483655" r:id="rId6"/>
    <p:sldLayoutId id="2147483656" r:id="rId7"/>
    <p:sldLayoutId id="2147483657" r:id="rId8"/>
    <p:sldLayoutId id="2147483658" r:id="rId9"/>
    <p:sldLayoutId id="2147483659" r:id="rId10"/>
  </p:sldLayoutIdLst>
  <p:txStyles>
    <p:title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Carolien.vanriswijk@iselinge.nl" TargetMode="External"/><Relationship Id="rId2" Type="http://schemas.openxmlformats.org/officeDocument/2006/relationships/hyperlink" Target="mailto:stagebureauAd@iselinge.n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el 28">
            <a:extLst>
              <a:ext uri="{FF2B5EF4-FFF2-40B4-BE49-F238E27FC236}">
                <a16:creationId xmlns:a16="http://schemas.microsoft.com/office/drawing/2014/main" id="{17821F18-A33B-8742-7FF8-718263AC0F09}"/>
              </a:ext>
            </a:extLst>
          </p:cNvPr>
          <p:cNvSpPr>
            <a:spLocks noGrp="1"/>
          </p:cNvSpPr>
          <p:nvPr>
            <p:ph type="title"/>
          </p:nvPr>
        </p:nvSpPr>
        <p:spPr>
          <a:xfrm>
            <a:off x="1319464" y="2141620"/>
            <a:ext cx="9143999" cy="2133601"/>
          </a:xfrm>
        </p:spPr>
        <p:txBody>
          <a:bodyPr/>
          <a:lstStyle/>
          <a:p>
            <a:r>
              <a:rPr lang="nl-NL" dirty="0"/>
              <a:t>Praktijkleren in de </a:t>
            </a:r>
            <a:br>
              <a:rPr lang="nl-NL" dirty="0"/>
            </a:br>
            <a:r>
              <a:rPr lang="nl-NL" dirty="0"/>
              <a:t>Ad-DEP II</a:t>
            </a:r>
          </a:p>
        </p:txBody>
      </p:sp>
      <p:sp>
        <p:nvSpPr>
          <p:cNvPr id="3" name="Ondertitel 2">
            <a:extLst>
              <a:ext uri="{FF2B5EF4-FFF2-40B4-BE49-F238E27FC236}">
                <a16:creationId xmlns:a16="http://schemas.microsoft.com/office/drawing/2014/main" id="{285D3E58-B7BC-BDF6-F11F-9955B7EBD116}"/>
              </a:ext>
            </a:extLst>
          </p:cNvPr>
          <p:cNvSpPr>
            <a:spLocks noGrp="1"/>
          </p:cNvSpPr>
          <p:nvPr>
            <p:ph type="subTitle" idx="1"/>
          </p:nvPr>
        </p:nvSpPr>
        <p:spPr>
          <a:xfrm>
            <a:off x="1319464" y="4523874"/>
            <a:ext cx="9144000" cy="1395661"/>
          </a:xfrm>
          <a:prstGeom prst="rect">
            <a:avLst/>
          </a:prstGeom>
        </p:spPr>
        <p:txBody>
          <a:bodyPr/>
          <a:lstStyle>
            <a:lvl1pPr marL="0" indent="0" algn="ctr">
              <a:buNone/>
              <a:defRPr sz="2400">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 </a:t>
            </a:r>
            <a:endParaRPr lang="nl-NL" dirty="0"/>
          </a:p>
        </p:txBody>
      </p:sp>
    </p:spTree>
    <p:extLst>
      <p:ext uri="{BB962C8B-B14F-4D97-AF65-F5344CB8AC3E}">
        <p14:creationId xmlns:p14="http://schemas.microsoft.com/office/powerpoint/2010/main" val="3902567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Model 3</a:t>
            </a:r>
          </a:p>
        </p:txBody>
      </p:sp>
      <p:pic>
        <p:nvPicPr>
          <p:cNvPr id="5" name="Afbeelding 4" descr="Afbeelding met tekst, schermopname, Lettertype, document&#10;&#10;Door AI gegenereerde inhoud is mogelijk onjuist.">
            <a:extLst>
              <a:ext uri="{FF2B5EF4-FFF2-40B4-BE49-F238E27FC236}">
                <a16:creationId xmlns:a16="http://schemas.microsoft.com/office/drawing/2014/main" id="{22341E09-DF2A-7C2C-0AEC-76E0B748B2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870" y="1372036"/>
            <a:ext cx="7772400" cy="5217090"/>
          </a:xfrm>
          <a:prstGeom prst="rect">
            <a:avLst/>
          </a:prstGeom>
        </p:spPr>
      </p:pic>
    </p:spTree>
    <p:extLst>
      <p:ext uri="{BB962C8B-B14F-4D97-AF65-F5344CB8AC3E}">
        <p14:creationId xmlns:p14="http://schemas.microsoft.com/office/powerpoint/2010/main" val="282355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Praktijkbeoordeling</a:t>
            </a:r>
          </a:p>
        </p:txBody>
      </p:sp>
      <p:sp>
        <p:nvSpPr>
          <p:cNvPr id="3" name="Tijdelijke aanduiding voor inhoud 2"/>
          <p:cNvSpPr>
            <a:spLocks noGrp="1"/>
          </p:cNvSpPr>
          <p:nvPr>
            <p:ph idx="1"/>
          </p:nvPr>
        </p:nvSpPr>
        <p:spPr>
          <a:xfrm>
            <a:off x="2792414" y="1687514"/>
            <a:ext cx="6687963" cy="4694237"/>
          </a:xfrm>
        </p:spPr>
        <p:txBody>
          <a:bodyPr/>
          <a:lstStyle/>
          <a:p>
            <a:r>
              <a:rPr lang="nl-NL" dirty="0"/>
              <a:t>Hierover krijg je een voorlichting in blok 2 (praktijkleren III)</a:t>
            </a:r>
          </a:p>
          <a:p>
            <a:r>
              <a:rPr lang="nl-NL" dirty="0"/>
              <a:t>Je kunt hierover wel alvast lezen in de toetsbrochure</a:t>
            </a:r>
          </a:p>
        </p:txBody>
      </p:sp>
    </p:spTree>
    <p:extLst>
      <p:ext uri="{BB962C8B-B14F-4D97-AF65-F5344CB8AC3E}">
        <p14:creationId xmlns:p14="http://schemas.microsoft.com/office/powerpoint/2010/main" val="2781198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E6CAA6-EB5E-C2B8-DDD1-1180A23E36F9}"/>
              </a:ext>
            </a:extLst>
          </p:cNvPr>
          <p:cNvSpPr>
            <a:spLocks noGrp="1"/>
          </p:cNvSpPr>
          <p:nvPr>
            <p:ph type="title"/>
          </p:nvPr>
        </p:nvSpPr>
        <p:spPr/>
        <p:txBody>
          <a:bodyPr/>
          <a:lstStyle/>
          <a:p>
            <a:r>
              <a:rPr lang="nl-NL" dirty="0"/>
              <a:t>Nog vragen?</a:t>
            </a:r>
            <a:br>
              <a:rPr lang="nl-NL" dirty="0"/>
            </a:br>
            <a:r>
              <a:rPr lang="nl-NL" dirty="0"/>
              <a:t> </a:t>
            </a:r>
          </a:p>
        </p:txBody>
      </p:sp>
      <p:sp>
        <p:nvSpPr>
          <p:cNvPr id="3" name="Tijdelijke aanduiding voor inhoud 2">
            <a:extLst>
              <a:ext uri="{FF2B5EF4-FFF2-40B4-BE49-F238E27FC236}">
                <a16:creationId xmlns:a16="http://schemas.microsoft.com/office/drawing/2014/main" id="{02F8657B-DC96-647A-A114-2367F8BF37E3}"/>
              </a:ext>
            </a:extLst>
          </p:cNvPr>
          <p:cNvSpPr>
            <a:spLocks noGrp="1"/>
          </p:cNvSpPr>
          <p:nvPr>
            <p:ph idx="1"/>
          </p:nvPr>
        </p:nvSpPr>
        <p:spPr/>
        <p:txBody>
          <a:bodyPr/>
          <a:lstStyle/>
          <a:p>
            <a:r>
              <a:rPr lang="nl-NL" dirty="0"/>
              <a:t>Mailen naar:</a:t>
            </a:r>
          </a:p>
          <a:p>
            <a:pPr lvl="1"/>
            <a:r>
              <a:rPr lang="nl-NL" sz="2800" dirty="0">
                <a:hlinkClick r:id="rId2"/>
              </a:rPr>
              <a:t>stagebureauAd@iselinge.nl</a:t>
            </a:r>
            <a:endParaRPr lang="nl-NL" sz="2800" dirty="0"/>
          </a:p>
          <a:p>
            <a:pPr lvl="1"/>
            <a:r>
              <a:rPr lang="nl-NL" sz="2800" dirty="0">
                <a:hlinkClick r:id="rId3"/>
              </a:rPr>
              <a:t>Carolien.vanriswijk@iselinge.nl</a:t>
            </a:r>
            <a:r>
              <a:rPr lang="nl-NL" sz="2800" dirty="0"/>
              <a:t> </a:t>
            </a:r>
          </a:p>
          <a:p>
            <a:pPr lvl="1"/>
            <a:endParaRPr lang="nl-NL" sz="2800" dirty="0"/>
          </a:p>
          <a:p>
            <a:r>
              <a:rPr lang="nl-NL" dirty="0"/>
              <a:t>Geef aan het stagebureau door waar je stage loopt of werkt</a:t>
            </a:r>
          </a:p>
          <a:p>
            <a:pPr lvl="1"/>
            <a:r>
              <a:rPr lang="nl-NL" sz="2800" dirty="0">
                <a:hlinkClick r:id="rId2"/>
              </a:rPr>
              <a:t>stagebureauAd@iselinge.nl</a:t>
            </a:r>
            <a:r>
              <a:rPr lang="nl-NL" sz="2800" dirty="0"/>
              <a:t> </a:t>
            </a:r>
          </a:p>
          <a:p>
            <a:pPr marL="457200" lvl="1" indent="0">
              <a:buNone/>
            </a:pPr>
            <a:endParaRPr lang="nl-NL" sz="2800" dirty="0"/>
          </a:p>
        </p:txBody>
      </p:sp>
    </p:spTree>
    <p:extLst>
      <p:ext uri="{BB962C8B-B14F-4D97-AF65-F5344CB8AC3E}">
        <p14:creationId xmlns:p14="http://schemas.microsoft.com/office/powerpoint/2010/main" val="3183895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1AEEAC-6878-23CB-1BAD-4B3C78956343}"/>
              </a:ext>
            </a:extLst>
          </p:cNvPr>
          <p:cNvSpPr>
            <a:spLocks noGrp="1"/>
          </p:cNvSpPr>
          <p:nvPr>
            <p:ph type="title"/>
          </p:nvPr>
        </p:nvSpPr>
        <p:spPr/>
        <p:txBody>
          <a:bodyPr/>
          <a:lstStyle/>
          <a:p>
            <a:r>
              <a:rPr lang="nl-NL" dirty="0"/>
              <a:t>Programma</a:t>
            </a:r>
          </a:p>
        </p:txBody>
      </p:sp>
      <p:sp>
        <p:nvSpPr>
          <p:cNvPr id="3" name="Tijdelijke aanduiding voor inhoud 2">
            <a:extLst>
              <a:ext uri="{FF2B5EF4-FFF2-40B4-BE49-F238E27FC236}">
                <a16:creationId xmlns:a16="http://schemas.microsoft.com/office/drawing/2014/main" id="{472AA3C7-5A76-A5A1-0E1D-598C08CF8C33}"/>
              </a:ext>
            </a:extLst>
          </p:cNvPr>
          <p:cNvSpPr>
            <a:spLocks noGrp="1"/>
          </p:cNvSpPr>
          <p:nvPr>
            <p:ph idx="1"/>
          </p:nvPr>
        </p:nvSpPr>
        <p:spPr/>
        <p:txBody>
          <a:bodyPr/>
          <a:lstStyle/>
          <a:p>
            <a:r>
              <a:rPr lang="nl-NL" sz="3600" dirty="0"/>
              <a:t>Tussenevaluatie </a:t>
            </a:r>
          </a:p>
          <a:p>
            <a:r>
              <a:rPr lang="nl-NL" sz="3600" dirty="0"/>
              <a:t>Vooruitblik naar praktijkbeoordeling</a:t>
            </a:r>
            <a:endParaRPr lang="nl-NL" sz="2800" dirty="0"/>
          </a:p>
        </p:txBody>
      </p:sp>
    </p:spTree>
    <p:extLst>
      <p:ext uri="{BB962C8B-B14F-4D97-AF65-F5344CB8AC3E}">
        <p14:creationId xmlns:p14="http://schemas.microsoft.com/office/powerpoint/2010/main" val="740550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58697" y="476671"/>
            <a:ext cx="7119937" cy="606425"/>
          </a:xfrm>
        </p:spPr>
        <p:txBody>
          <a:bodyPr/>
          <a:lstStyle/>
          <a:p>
            <a:r>
              <a:rPr lang="nl-NL" dirty="0"/>
              <a:t>Beoordeling in de praktijk</a:t>
            </a:r>
          </a:p>
        </p:txBody>
      </p:sp>
      <p:sp>
        <p:nvSpPr>
          <p:cNvPr id="4" name="Tijdelijke aanduiding voor inhoud 2"/>
          <p:cNvSpPr>
            <a:spLocks noGrp="1"/>
          </p:cNvSpPr>
          <p:nvPr>
            <p:ph idx="1"/>
          </p:nvPr>
        </p:nvSpPr>
        <p:spPr>
          <a:xfrm>
            <a:off x="2864496" y="1687092"/>
            <a:ext cx="7119937" cy="4694237"/>
          </a:xfrm>
        </p:spPr>
        <p:txBody>
          <a:bodyPr/>
          <a:lstStyle/>
          <a:p>
            <a:pPr>
              <a:lnSpc>
                <a:spcPct val="120000"/>
              </a:lnSpc>
            </a:pPr>
            <a:r>
              <a:rPr lang="nl-NL" dirty="0"/>
              <a:t>Toetsbrochure</a:t>
            </a:r>
          </a:p>
          <a:p>
            <a:pPr>
              <a:lnSpc>
                <a:spcPct val="120000"/>
              </a:lnSpc>
            </a:pPr>
            <a:r>
              <a:rPr lang="nl-NL" dirty="0"/>
              <a:t>Tussenevaluatie </a:t>
            </a:r>
          </a:p>
          <a:p>
            <a:pPr>
              <a:lnSpc>
                <a:spcPct val="120000"/>
              </a:lnSpc>
            </a:pPr>
            <a:r>
              <a:rPr lang="nl-NL" dirty="0"/>
              <a:t>Praktijkbeoordeling</a:t>
            </a:r>
          </a:p>
          <a:p>
            <a:pPr>
              <a:lnSpc>
                <a:spcPct val="120000"/>
              </a:lnSpc>
            </a:pPr>
            <a:endParaRPr lang="nl-NL" dirty="0"/>
          </a:p>
        </p:txBody>
      </p:sp>
    </p:spTree>
    <p:extLst>
      <p:ext uri="{BB962C8B-B14F-4D97-AF65-F5344CB8AC3E}">
        <p14:creationId xmlns:p14="http://schemas.microsoft.com/office/powerpoint/2010/main" val="2563127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16650" y="375765"/>
            <a:ext cx="7119937" cy="606425"/>
          </a:xfrm>
        </p:spPr>
        <p:txBody>
          <a:bodyPr/>
          <a:lstStyle/>
          <a:p>
            <a:r>
              <a:rPr lang="nl-NL" dirty="0"/>
              <a:t>Beoordeling in de praktijk</a:t>
            </a:r>
          </a:p>
        </p:txBody>
      </p:sp>
      <p:sp>
        <p:nvSpPr>
          <p:cNvPr id="4" name="Tijdelijke aanduiding voor inhoud 2"/>
          <p:cNvSpPr>
            <a:spLocks noGrp="1"/>
          </p:cNvSpPr>
          <p:nvPr>
            <p:ph idx="1"/>
          </p:nvPr>
        </p:nvSpPr>
        <p:spPr>
          <a:xfrm>
            <a:off x="2792414" y="1484785"/>
            <a:ext cx="7119937" cy="4694237"/>
          </a:xfrm>
        </p:spPr>
        <p:txBody>
          <a:bodyPr/>
          <a:lstStyle/>
          <a:p>
            <a:pPr>
              <a:lnSpc>
                <a:spcPct val="120000"/>
              </a:lnSpc>
            </a:pPr>
            <a:r>
              <a:rPr lang="nl-NL" dirty="0"/>
              <a:t>Tussenevaluatie </a:t>
            </a:r>
          </a:p>
          <a:p>
            <a:pPr marL="0" indent="0">
              <a:lnSpc>
                <a:spcPct val="120000"/>
              </a:lnSpc>
              <a:buNone/>
            </a:pPr>
            <a:r>
              <a:rPr lang="nl-NL" dirty="0"/>
              <a:t>	- formatief</a:t>
            </a:r>
          </a:p>
          <a:p>
            <a:pPr marL="0" indent="0">
              <a:lnSpc>
                <a:spcPct val="120000"/>
              </a:lnSpc>
              <a:buNone/>
            </a:pPr>
            <a:r>
              <a:rPr lang="nl-NL" dirty="0"/>
              <a:t>	- student + praktijkbegeleider</a:t>
            </a:r>
          </a:p>
          <a:p>
            <a:pPr marL="0" indent="0">
              <a:lnSpc>
                <a:spcPct val="120000"/>
              </a:lnSpc>
              <a:buNone/>
            </a:pPr>
            <a:r>
              <a:rPr lang="nl-NL" dirty="0"/>
              <a:t>	- model 1 + 2</a:t>
            </a:r>
          </a:p>
          <a:p>
            <a:pPr>
              <a:lnSpc>
                <a:spcPct val="120000"/>
              </a:lnSpc>
            </a:pPr>
            <a:r>
              <a:rPr lang="nl-NL" dirty="0"/>
              <a:t>Praktijkbeoordeling</a:t>
            </a:r>
          </a:p>
          <a:p>
            <a:pPr marL="0" indent="0">
              <a:lnSpc>
                <a:spcPct val="120000"/>
              </a:lnSpc>
              <a:buNone/>
            </a:pPr>
            <a:r>
              <a:rPr lang="nl-NL" dirty="0"/>
              <a:t>	- </a:t>
            </a:r>
            <a:r>
              <a:rPr lang="nl-NL" dirty="0" err="1"/>
              <a:t>summatief</a:t>
            </a:r>
            <a:endParaRPr lang="nl-NL" dirty="0"/>
          </a:p>
          <a:p>
            <a:pPr marL="0" indent="0">
              <a:lnSpc>
                <a:spcPct val="120000"/>
              </a:lnSpc>
              <a:buNone/>
            </a:pPr>
            <a:r>
              <a:rPr lang="nl-NL" dirty="0"/>
              <a:t>	</a:t>
            </a:r>
            <a:r>
              <a:rPr lang="nl-NL"/>
              <a:t>- praktijkbeoordelaar</a:t>
            </a:r>
            <a:endParaRPr lang="nl-NL" dirty="0"/>
          </a:p>
          <a:p>
            <a:pPr marL="0" indent="0">
              <a:lnSpc>
                <a:spcPct val="120000"/>
              </a:lnSpc>
              <a:buNone/>
            </a:pPr>
            <a:r>
              <a:rPr lang="nl-NL" dirty="0"/>
              <a:t>	- model 1 + 2 + 3 + 4</a:t>
            </a:r>
          </a:p>
        </p:txBody>
      </p:sp>
    </p:spTree>
    <p:extLst>
      <p:ext uri="{BB962C8B-B14F-4D97-AF65-F5344CB8AC3E}">
        <p14:creationId xmlns:p14="http://schemas.microsoft.com/office/powerpoint/2010/main" val="536167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012484" y="476249"/>
            <a:ext cx="7119937" cy="606425"/>
          </a:xfrm>
        </p:spPr>
        <p:txBody>
          <a:bodyPr wrap="none" anchor="ctr">
            <a:normAutofit/>
          </a:bodyPr>
          <a:lstStyle/>
          <a:p>
            <a:pPr>
              <a:lnSpc>
                <a:spcPct val="90000"/>
              </a:lnSpc>
            </a:pPr>
            <a:r>
              <a:rPr lang="nl-NL" sz="3500" dirty="0"/>
              <a:t>De toetsbrochure</a:t>
            </a:r>
          </a:p>
        </p:txBody>
      </p:sp>
      <p:pic>
        <p:nvPicPr>
          <p:cNvPr id="4" name="Afbeelding 3" descr="Afbeelding met tekst, schermopname, Lettertype&#10;&#10;Door AI gegenereerde inhoud is mogelijk onjuist.">
            <a:extLst>
              <a:ext uri="{FF2B5EF4-FFF2-40B4-BE49-F238E27FC236}">
                <a16:creationId xmlns:a16="http://schemas.microsoft.com/office/drawing/2014/main" id="{2BD735FB-2489-780D-2810-56B880E8D0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5586" y="1331259"/>
            <a:ext cx="7772400" cy="5340992"/>
          </a:xfrm>
          <a:prstGeom prst="rect">
            <a:avLst/>
          </a:prstGeom>
        </p:spPr>
      </p:pic>
    </p:spTree>
    <p:extLst>
      <p:ext uri="{BB962C8B-B14F-4D97-AF65-F5344CB8AC3E}">
        <p14:creationId xmlns:p14="http://schemas.microsoft.com/office/powerpoint/2010/main" val="1367293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De tussenevaluatie</a:t>
            </a:r>
          </a:p>
        </p:txBody>
      </p:sp>
      <p:pic>
        <p:nvPicPr>
          <p:cNvPr id="5" name="Afbeelding 4" descr="Afbeelding met tekst, schermopname, Lettertype&#10;&#10;Door AI gegenereerde inhoud is mogelijk onjuist.">
            <a:extLst>
              <a:ext uri="{FF2B5EF4-FFF2-40B4-BE49-F238E27FC236}">
                <a16:creationId xmlns:a16="http://schemas.microsoft.com/office/drawing/2014/main" id="{AD65874C-D8C4-8C8C-1A77-F422041FCB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4646" y="1510619"/>
            <a:ext cx="6374301" cy="5347381"/>
          </a:xfrm>
          <a:prstGeom prst="rect">
            <a:avLst/>
          </a:prstGeom>
        </p:spPr>
      </p:pic>
    </p:spTree>
    <p:extLst>
      <p:ext uri="{BB962C8B-B14F-4D97-AF65-F5344CB8AC3E}">
        <p14:creationId xmlns:p14="http://schemas.microsoft.com/office/powerpoint/2010/main" val="1627974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De tussen</a:t>
            </a:r>
            <a:r>
              <a:rPr lang="nl-NL" b="1" dirty="0"/>
              <a:t>evaluatie</a:t>
            </a:r>
          </a:p>
        </p:txBody>
      </p:sp>
      <p:pic>
        <p:nvPicPr>
          <p:cNvPr id="5" name="Afbeelding 4" descr="Afbeelding met tekst, schermopname, Lettertype, nummer&#10;&#10;Door AI gegenereerde inhoud is mogelijk onjuist.">
            <a:extLst>
              <a:ext uri="{FF2B5EF4-FFF2-40B4-BE49-F238E27FC236}">
                <a16:creationId xmlns:a16="http://schemas.microsoft.com/office/drawing/2014/main" id="{4C371A11-A3D4-BE96-4219-0322CF67E7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365023"/>
            <a:ext cx="6724334" cy="5393170"/>
          </a:xfrm>
          <a:prstGeom prst="rect">
            <a:avLst/>
          </a:prstGeom>
        </p:spPr>
      </p:pic>
    </p:spTree>
    <p:extLst>
      <p:ext uri="{BB962C8B-B14F-4D97-AF65-F5344CB8AC3E}">
        <p14:creationId xmlns:p14="http://schemas.microsoft.com/office/powerpoint/2010/main" val="129265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De tussenevaluatie</a:t>
            </a:r>
          </a:p>
        </p:txBody>
      </p:sp>
      <p:pic>
        <p:nvPicPr>
          <p:cNvPr id="5" name="Afbeelding 4" descr="Afbeelding met tekst, schermopname, Lettertype, nummer&#10;&#10;Door AI gegenereerde inhoud is mogelijk onjuist.">
            <a:extLst>
              <a:ext uri="{FF2B5EF4-FFF2-40B4-BE49-F238E27FC236}">
                <a16:creationId xmlns:a16="http://schemas.microsoft.com/office/drawing/2014/main" id="{FA911B21-1D5B-7FE9-64CD-61D2354699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363313"/>
            <a:ext cx="7772400" cy="5494687"/>
          </a:xfrm>
          <a:prstGeom prst="rect">
            <a:avLst/>
          </a:prstGeom>
        </p:spPr>
      </p:pic>
    </p:spTree>
    <p:extLst>
      <p:ext uri="{BB962C8B-B14F-4D97-AF65-F5344CB8AC3E}">
        <p14:creationId xmlns:p14="http://schemas.microsoft.com/office/powerpoint/2010/main" val="3936554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Talenten en ontwikkelpunten</a:t>
            </a:r>
          </a:p>
        </p:txBody>
      </p:sp>
      <p:pic>
        <p:nvPicPr>
          <p:cNvPr id="4" name="Afbeelding 3" descr="Schermafbeelding 2022-05-09 om 22.19.4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7648" y="2204864"/>
            <a:ext cx="6768752" cy="2196876"/>
          </a:xfrm>
          <a:prstGeom prst="rect">
            <a:avLst/>
          </a:prstGeom>
        </p:spPr>
      </p:pic>
    </p:spTree>
    <p:extLst>
      <p:ext uri="{BB962C8B-B14F-4D97-AF65-F5344CB8AC3E}">
        <p14:creationId xmlns:p14="http://schemas.microsoft.com/office/powerpoint/2010/main" val="3473582846"/>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jabloon_Iselinge_Hogeschool_Final.potx" id="{2A17BDEB-3519-4D09-AA4C-DF0DC1FF7079}" vid="{A141F744-0A4C-4576-8DA5-957DF32949F5}"/>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651E5CE06B4844A8757AA00B24E9A47" ma:contentTypeVersion="8" ma:contentTypeDescription="Een nieuw document maken." ma:contentTypeScope="" ma:versionID="c1b73165834f4f33ce499db80f3dfe82">
  <xsd:schema xmlns:xsd="http://www.w3.org/2001/XMLSchema" xmlns:xs="http://www.w3.org/2001/XMLSchema" xmlns:p="http://schemas.microsoft.com/office/2006/metadata/properties" xmlns:ns2="8798555b-c85c-4070-8389-1d05cfac6c09" xmlns:ns3="944ac32b-5bdf-4e08-8306-bbdb44fc3784" targetNamespace="http://schemas.microsoft.com/office/2006/metadata/properties" ma:root="true" ma:fieldsID="5374be8b8ce7522f3701493b4d9e1992" ns2:_="" ns3:_="">
    <xsd:import namespace="8798555b-c85c-4070-8389-1d05cfac6c09"/>
    <xsd:import namespace="944ac32b-5bdf-4e08-8306-bbdb44fc3784"/>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98555b-c85c-4070-8389-1d05cfac6c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Afbeeldingtags" ma:readOnly="false" ma:fieldId="{5cf76f15-5ced-4ddc-b409-7134ff3c332f}" ma:taxonomyMulti="true" ma:sspId="4dd16f31-e6cd-40e5-b524-3fbf5cb652e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44ac32b-5bdf-4e08-8306-bbdb44fc3784"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a78a2a23-d2db-47b9-bb4a-03d99704d4dc}" ma:internalName="TaxCatchAll" ma:showField="CatchAllData" ma:web="944ac32b-5bdf-4e08-8306-bbdb44fc37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944ac32b-5bdf-4e08-8306-bbdb44fc3784" xsi:nil="true"/>
    <lcf76f155ced4ddcb4097134ff3c332f xmlns="8798555b-c85c-4070-8389-1d05cfac6c0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D88DC10-C96C-4977-9E3C-8F6908274AE0}">
  <ds:schemaRefs>
    <ds:schemaRef ds:uri="http://schemas.microsoft.com/sharepoint/v3/contenttype/forms"/>
  </ds:schemaRefs>
</ds:datastoreItem>
</file>

<file path=customXml/itemProps2.xml><?xml version="1.0" encoding="utf-8"?>
<ds:datastoreItem xmlns:ds="http://schemas.openxmlformats.org/officeDocument/2006/customXml" ds:itemID="{FD4BF43F-AA7B-422C-8751-9030CD905B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98555b-c85c-4070-8389-1d05cfac6c09"/>
    <ds:schemaRef ds:uri="944ac32b-5bdf-4e08-8306-bbdb44fc37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F8689F7-BE37-47D9-AF9C-2F599AFBCF8B}">
  <ds:schemaRefs>
    <ds:schemaRef ds:uri="http://schemas.microsoft.com/office/2006/metadata/properties"/>
    <ds:schemaRef ds:uri="http://schemas.microsoft.com/office/infopath/2007/PartnerControls"/>
    <ds:schemaRef ds:uri="944ac32b-5bdf-4e08-8306-bbdb44fc3784"/>
    <ds:schemaRef ds:uri="8798555b-c85c-4070-8389-1d05cfac6c09"/>
  </ds:schemaRefs>
</ds:datastoreItem>
</file>

<file path=docProps/app.xml><?xml version="1.0" encoding="utf-8"?>
<Properties xmlns="http://schemas.openxmlformats.org/officeDocument/2006/extended-properties" xmlns:vt="http://schemas.openxmlformats.org/officeDocument/2006/docPropsVTypes">
  <Template>Sjabloon_Iselinge_Hogeschool_Final</Template>
  <TotalTime>7331</TotalTime>
  <Words>793</Words>
  <Application>Microsoft Office PowerPoint</Application>
  <PresentationFormat>Breedbeeld</PresentationFormat>
  <Paragraphs>82</Paragraphs>
  <Slides>12</Slides>
  <Notes>8</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12</vt:i4>
      </vt:variant>
    </vt:vector>
  </HeadingPairs>
  <TitlesOfParts>
    <vt:vector size="16" baseType="lpstr">
      <vt:lpstr>Arial</vt:lpstr>
      <vt:lpstr>Calibri</vt:lpstr>
      <vt:lpstr>Trebuchet MS</vt:lpstr>
      <vt:lpstr>Kantoorthema</vt:lpstr>
      <vt:lpstr>Praktijkleren in de  Ad-DEP II</vt:lpstr>
      <vt:lpstr>Programma</vt:lpstr>
      <vt:lpstr>Beoordeling in de praktijk</vt:lpstr>
      <vt:lpstr>Beoordeling in de praktijk</vt:lpstr>
      <vt:lpstr>De toetsbrochure</vt:lpstr>
      <vt:lpstr>De tussenevaluatie</vt:lpstr>
      <vt:lpstr>De tussenevaluatie</vt:lpstr>
      <vt:lpstr>De tussenevaluatie</vt:lpstr>
      <vt:lpstr>Talenten en ontwikkelpunten</vt:lpstr>
      <vt:lpstr>Model 3</vt:lpstr>
      <vt:lpstr>Praktijkbeoordeling</vt:lpstr>
      <vt:lpstr>Nog vragen?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Kian Heideman</dc:creator>
  <cp:lastModifiedBy>Marijn Sieben</cp:lastModifiedBy>
  <cp:revision>13</cp:revision>
  <dcterms:created xsi:type="dcterms:W3CDTF">2022-10-21T11:36:26Z</dcterms:created>
  <dcterms:modified xsi:type="dcterms:W3CDTF">2025-02-27T13:36:10Z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0x0101008651E5CE06B4844A8757AA00B24E9A47</vt:lpwstr>
  </property>
  <property fmtid="{D5CDD505-2E9C-101B-9397-08002B2CF9AE}" pid="3" name="MSIP_Label_44d050f3-850d-4310-850a-31ea13e04063_Enabled">
    <vt:lpwstr>true</vt:lpwstr>
  </property>
  <property fmtid="{D5CDD505-2E9C-101B-9397-08002B2CF9AE}" pid="4" name="MSIP_Label_44d050f3-850d-4310-850a-31ea13e04063_SetDate">
    <vt:lpwstr>2025-02-05T08:05:17Z</vt:lpwstr>
  </property>
  <property fmtid="{D5CDD505-2E9C-101B-9397-08002B2CF9AE}" pid="5" name="MSIP_Label_44d050f3-850d-4310-850a-31ea13e04063_Method">
    <vt:lpwstr>Standard</vt:lpwstr>
  </property>
  <property fmtid="{D5CDD505-2E9C-101B-9397-08002B2CF9AE}" pid="6" name="MSIP_Label_44d050f3-850d-4310-850a-31ea13e04063_Name">
    <vt:lpwstr>defa4170-0d19-0005-0004-bc88714345d2</vt:lpwstr>
  </property>
  <property fmtid="{D5CDD505-2E9C-101B-9397-08002B2CF9AE}" pid="7" name="MSIP_Label_44d050f3-850d-4310-850a-31ea13e04063_SiteId">
    <vt:lpwstr>6200b37c-a03e-4996-ab02-6f5b017bb20f</vt:lpwstr>
  </property>
  <property fmtid="{D5CDD505-2E9C-101B-9397-08002B2CF9AE}" pid="8" name="MSIP_Label_44d050f3-850d-4310-850a-31ea13e04063_ActionId">
    <vt:lpwstr>e1c2ff7a-a731-4485-8852-93ca26217700</vt:lpwstr>
  </property>
  <property fmtid="{D5CDD505-2E9C-101B-9397-08002B2CF9AE}" pid="9" name="MSIP_Label_44d050f3-850d-4310-850a-31ea13e04063_ContentBits">
    <vt:lpwstr>0</vt:lpwstr>
  </property>
  <property fmtid="{D5CDD505-2E9C-101B-9397-08002B2CF9AE}" pid="10" name="MSIP_Label_44d050f3-850d-4310-850a-31ea13e04063_Tag">
    <vt:lpwstr>50, 3, 0, 1</vt:lpwstr>
  </property>
</Properties>
</file>