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notesMasterIdLst>
    <p:notesMasterId r:id="rId25"/>
  </p:notesMasterIdLst>
  <p:sldIdLst>
    <p:sldId id="256" r:id="rId2"/>
    <p:sldId id="274" r:id="rId3"/>
    <p:sldId id="280" r:id="rId4"/>
    <p:sldId id="282" r:id="rId5"/>
    <p:sldId id="283" r:id="rId6"/>
    <p:sldId id="284" r:id="rId7"/>
    <p:sldId id="296" r:id="rId8"/>
    <p:sldId id="298" r:id="rId9"/>
    <p:sldId id="279" r:id="rId10"/>
    <p:sldId id="295" r:id="rId11"/>
    <p:sldId id="290" r:id="rId12"/>
    <p:sldId id="311" r:id="rId13"/>
    <p:sldId id="277" r:id="rId14"/>
    <p:sldId id="299" r:id="rId15"/>
    <p:sldId id="304" r:id="rId16"/>
    <p:sldId id="307" r:id="rId17"/>
    <p:sldId id="306" r:id="rId18"/>
    <p:sldId id="308" r:id="rId19"/>
    <p:sldId id="309" r:id="rId20"/>
    <p:sldId id="312" r:id="rId21"/>
    <p:sldId id="310" r:id="rId22"/>
    <p:sldId id="276" r:id="rId23"/>
    <p:sldId id="294" r:id="rId24"/>
  </p:sldIdLst>
  <p:sldSz cx="9144000" cy="6858000" type="screen4x3"/>
  <p:notesSz cx="6858000" cy="9144000"/>
  <p:defaultTextStyle>
    <a:defPPr>
      <a:defRPr lang="nl-NL"/>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2E4F5"/>
    <a:srgbClr val="4B95D7"/>
    <a:srgbClr val="F2D9B6"/>
    <a:srgbClr val="F18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84" autoAdjust="0"/>
    <p:restoredTop sz="66463" autoAdjust="0"/>
  </p:normalViewPr>
  <p:slideViewPr>
    <p:cSldViewPr>
      <p:cViewPr varScale="1">
        <p:scale>
          <a:sx n="78" d="100"/>
          <a:sy n="78" d="100"/>
        </p:scale>
        <p:origin x="3088" y="17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F932DB-BD33-B244-B7E2-CAF5B02B6322}" type="datetimeFigureOut">
              <a:rPr lang="nl-NL" smtClean="0"/>
              <a:t>13-05-2024</a:t>
            </a:fld>
            <a:endParaRPr lang="nl-NL"/>
          </a:p>
        </p:txBody>
      </p:sp>
      <p:sp>
        <p:nvSpPr>
          <p:cNvPr id="4" name="Tijdelijke aanduiding voor dia-afbeelding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4889E1-B956-ED46-9F93-6EB8F881E0A1}" type="slidenum">
              <a:rPr lang="nl-NL" smtClean="0"/>
              <a:t>‹nr.›</a:t>
            </a:fld>
            <a:endParaRPr lang="nl-NL"/>
          </a:p>
        </p:txBody>
      </p:sp>
    </p:spTree>
    <p:extLst>
      <p:ext uri="{BB962C8B-B14F-4D97-AF65-F5344CB8AC3E}">
        <p14:creationId xmlns:p14="http://schemas.microsoft.com/office/powerpoint/2010/main" val="6969756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Hartelijk welkom bij deze online voorlichting voor praktijkbeoordelaars</a:t>
            </a:r>
            <a:r>
              <a:rPr lang="nl-NL" baseline="0" dirty="0"/>
              <a:t> van eerste- en tweedejaars Ad-studenten.</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De presentatie bespreekt zowel de praktijkbeoordeling van de eerstejaars Ad-studenten (semester 1) als die van de tweedejaars (semester 3).</a:t>
            </a:r>
          </a:p>
          <a:p>
            <a:pPr marL="0" marR="0" indent="0" algn="l" defTabSz="457200" rtl="0" eaLnBrk="1" fontAlgn="auto" latinLnBrk="0" hangingPunct="1">
              <a:lnSpc>
                <a:spcPct val="100000"/>
              </a:lnSpc>
              <a:spcBef>
                <a:spcPts val="0"/>
              </a:spcBef>
              <a:spcAft>
                <a:spcPts val="0"/>
              </a:spcAft>
              <a:buClrTx/>
              <a:buSzTx/>
              <a:buFontTx/>
              <a:buNone/>
              <a:tabLst/>
              <a:defRPr/>
            </a:pPr>
            <a:endParaRPr lang="nl-NL"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Sommigen van jullie hebben al eerder Ad-studenten beoordeeld, anderen nog niet. De presentatie begint daarom met wat algemene informatie over de Ad-PEP.</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Op de website (zie hiervoor de link in de notitie-ruimte onder deze dia: </a:t>
            </a:r>
            <a:r>
              <a:rPr lang="nl-NL" baseline="0" dirty="0" err="1"/>
              <a:t>https</a:t>
            </a:r>
            <a:r>
              <a:rPr lang="nl-NL" baseline="0" dirty="0"/>
              <a:t>://</a:t>
            </a:r>
            <a:r>
              <a:rPr lang="nl-NL" baseline="0" dirty="0" err="1"/>
              <a:t>www.iselinge.nl</a:t>
            </a:r>
            <a:r>
              <a:rPr lang="nl-NL" baseline="0" dirty="0"/>
              <a:t>/Studie-kiezen/Ad-Pedagogisch-Educatief-Professional) is veel aanvullende informatie te vinden, waaronder (onderaan de pagina) een filmpje dat uitlegt wat Hbo-niveau 5 is en een student en een schoolopleider aan het woord laat over de Ad-PEP.</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In OnderwijsOnline is bovendien de presentatie voor praktijk</a:t>
            </a:r>
            <a:r>
              <a:rPr lang="nl-NL" b="1" baseline="0" dirty="0"/>
              <a:t>begeleiders</a:t>
            </a:r>
            <a:r>
              <a:rPr lang="nl-NL" b="0" baseline="0" dirty="0"/>
              <a:t> te vinden, die onder andere dieper ingaat op de beroepsrollen van de Ad-er.</a:t>
            </a:r>
            <a:endParaRPr lang="nl-NL"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nl-NL" baseline="0"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1</a:t>
            </a:fld>
            <a:endParaRPr lang="nl-NL"/>
          </a:p>
        </p:txBody>
      </p:sp>
    </p:spTree>
    <p:extLst>
      <p:ext uri="{BB962C8B-B14F-4D97-AF65-F5344CB8AC3E}">
        <p14:creationId xmlns:p14="http://schemas.microsoft.com/office/powerpoint/2010/main" val="1549518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OnderwijsOnline</a:t>
            </a:r>
            <a:r>
              <a:rPr lang="nl-NL" baseline="0" dirty="0"/>
              <a:t> is onder ‘Informatie voor praktijkbegeleiders’ een beschrijving van het beroepsbeeld te vinden, evenals de bekwaamheden en leerdoelen, zeg maar de eindtermen/leerresultaten van de opleiding.</a:t>
            </a:r>
            <a:endParaRPr lang="nl-NL" dirty="0"/>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10</a:t>
            </a:fld>
            <a:endParaRPr lang="nl-NL"/>
          </a:p>
        </p:txBody>
      </p:sp>
    </p:spTree>
    <p:extLst>
      <p:ext uri="{BB962C8B-B14F-4D97-AF65-F5344CB8AC3E}">
        <p14:creationId xmlns:p14="http://schemas.microsoft.com/office/powerpoint/2010/main" val="4207501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totaal</a:t>
            </a:r>
            <a:r>
              <a:rPr lang="nl-NL" baseline="0" dirty="0"/>
              <a:t> zijn er, verdeeld over verschillende bekwaamheden en beroepsrollen, </a:t>
            </a:r>
            <a:r>
              <a:rPr lang="nl-NL" dirty="0"/>
              <a:t>37 overkoepelende</a:t>
            </a:r>
            <a:r>
              <a:rPr lang="nl-NL" baseline="0" dirty="0"/>
              <a:t> leerdoelen, waar de student in de opleiding aan werkt.</a:t>
            </a:r>
          </a:p>
          <a:p>
            <a:r>
              <a:rPr lang="nl-NL" baseline="0" dirty="0"/>
              <a:t>In de praktijkbeoordeling komen alle leerdoelen terug waaraan de student in dat semester heeft gewerkt.</a:t>
            </a:r>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11</a:t>
            </a:fld>
            <a:endParaRPr lang="nl-NL"/>
          </a:p>
        </p:txBody>
      </p:sp>
    </p:spTree>
    <p:extLst>
      <p:ext uri="{BB962C8B-B14F-4D97-AF65-F5344CB8AC3E}">
        <p14:creationId xmlns:p14="http://schemas.microsoft.com/office/powerpoint/2010/main" val="2997719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Net als in de Pabo hebben ook Ad-studenten</a:t>
            </a:r>
            <a:r>
              <a:rPr lang="nl-NL" baseline="0" dirty="0"/>
              <a:t> halverwege een semester een tussenevaluatie.</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Deze bespreken de studenten met hun praktijkbegeleider en zij formuleren samen talenten en ontwikkelpunten.</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Je kunt als praktijkbeoordelaar eventueel de tussenevaluatie bij de student opvragen</a:t>
            </a:r>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13</a:t>
            </a:fld>
            <a:endParaRPr lang="nl-NL"/>
          </a:p>
        </p:txBody>
      </p:sp>
    </p:spTree>
    <p:extLst>
      <p:ext uri="{BB962C8B-B14F-4D97-AF65-F5344CB8AC3E}">
        <p14:creationId xmlns:p14="http://schemas.microsoft.com/office/powerpoint/2010/main" val="376881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tussenevaluatie</a:t>
            </a:r>
            <a:r>
              <a:rPr lang="nl-NL" baseline="0" dirty="0"/>
              <a:t> bestaat uit twee beoordelingsmodellen: Beroepshouding en praktijkproces.</a:t>
            </a:r>
          </a:p>
          <a:p>
            <a:r>
              <a:rPr lang="nl-NL" baseline="0" dirty="0"/>
              <a:t>Elk model bestaat uit 10 beoordelingsaspecten en per aspect een aantal aandachtspunten.</a:t>
            </a:r>
          </a:p>
          <a:p>
            <a:r>
              <a:rPr lang="nl-NL" baseline="0" dirty="0"/>
              <a:t>Zoals jullie weten zijn de aandachtspunten bedoeld om een concreet beeld te schetsen bij het beoordelingsaspect, het is geen afvinklijstje.</a:t>
            </a:r>
            <a:endParaRPr lang="nl-NL"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14</a:t>
            </a:fld>
            <a:endParaRPr lang="nl-NL"/>
          </a:p>
        </p:txBody>
      </p:sp>
    </p:spTree>
    <p:extLst>
      <p:ext uri="{BB962C8B-B14F-4D97-AF65-F5344CB8AC3E}">
        <p14:creationId xmlns:p14="http://schemas.microsoft.com/office/powerpoint/2010/main" val="4288564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praktijkbeoordeling</a:t>
            </a:r>
            <a:r>
              <a:rPr lang="nl-NL" baseline="0" dirty="0"/>
              <a:t> bestaat uit vier modellen.</a:t>
            </a:r>
          </a:p>
          <a:p>
            <a:r>
              <a:rPr lang="nl-NL" baseline="0" dirty="0"/>
              <a:t>Model 1 bekijkt de professionele beroepshouding en model 2 gaat over het praktijkproces.</a:t>
            </a:r>
          </a:p>
          <a:p>
            <a:r>
              <a:rPr lang="nl-NL" baseline="0" dirty="0"/>
              <a:t>Ten aanzien van model 1 en 2 laat de praktijk</a:t>
            </a:r>
            <a:r>
              <a:rPr lang="nl-NL" b="1" baseline="0" dirty="0"/>
              <a:t>beoordelaar </a:t>
            </a:r>
            <a:r>
              <a:rPr lang="nl-NL" baseline="0" dirty="0"/>
              <a:t>zich informeren door de praktijk</a:t>
            </a:r>
            <a:r>
              <a:rPr lang="nl-NL" b="1" baseline="0" dirty="0"/>
              <a:t>begeleider</a:t>
            </a:r>
            <a:r>
              <a:rPr lang="nl-NL" baseline="0" dirty="0"/>
              <a:t>.</a:t>
            </a:r>
          </a:p>
          <a:p>
            <a:endParaRPr lang="nl-NL" baseline="0"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15</a:t>
            </a:fld>
            <a:endParaRPr lang="nl-NL"/>
          </a:p>
        </p:txBody>
      </p:sp>
    </p:spTree>
    <p:extLst>
      <p:ext uri="{BB962C8B-B14F-4D97-AF65-F5344CB8AC3E}">
        <p14:creationId xmlns:p14="http://schemas.microsoft.com/office/powerpoint/2010/main" val="4118881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verschillende</a:t>
            </a:r>
            <a:r>
              <a:rPr lang="nl-NL" baseline="0" dirty="0"/>
              <a:t> modellen tellen niet even zwaar mee.</a:t>
            </a:r>
          </a:p>
          <a:p>
            <a:r>
              <a:rPr lang="nl-NL" baseline="0" dirty="0"/>
              <a:t>Het formulier waarmee de praktijkbeoordelaar werkt, weegt de scores automatisch.</a:t>
            </a:r>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16</a:t>
            </a:fld>
            <a:endParaRPr lang="nl-NL"/>
          </a:p>
        </p:txBody>
      </p:sp>
    </p:spTree>
    <p:extLst>
      <p:ext uri="{BB962C8B-B14F-4D97-AF65-F5344CB8AC3E}">
        <p14:creationId xmlns:p14="http://schemas.microsoft.com/office/powerpoint/2010/main" val="1557587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De praktijkbeoordeling van Ad1 focust op de rol van pedagoog. De student onderneemt en ontwerpt activiteiten met en voor de doelgroep. Dat kunnen individuele activiteiten zijn of met een groep. </a:t>
            </a:r>
          </a:p>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a:t>We definiëren het als een groep in de Ad wanneer er 4 of meer deelnemers zijn.</a:t>
            </a:r>
          </a:p>
          <a:p>
            <a:pPr marL="0" marR="0" indent="0" algn="l" defTabSz="457200" rtl="0" eaLnBrk="1" fontAlgn="auto" latinLnBrk="0" hangingPunct="1">
              <a:lnSpc>
                <a:spcPct val="100000"/>
              </a:lnSpc>
              <a:spcBef>
                <a:spcPts val="0"/>
              </a:spcBef>
              <a:spcAft>
                <a:spcPts val="0"/>
              </a:spcAft>
              <a:buClrTx/>
              <a:buSzTx/>
              <a:buFontTx/>
              <a:buNone/>
              <a:tabLst/>
              <a:defRPr/>
            </a:pPr>
            <a:endParaRPr lang="nl-NL" dirty="0"/>
          </a:p>
          <a:p>
            <a:r>
              <a:rPr lang="nl-NL" dirty="0"/>
              <a:t>De praktijkbeoordelingen</a:t>
            </a:r>
            <a:r>
              <a:rPr lang="nl-NL" baseline="0" dirty="0"/>
              <a:t> zijn te vinden in OnderwijsOnline, in pdf en </a:t>
            </a:r>
            <a:r>
              <a:rPr lang="nl-NL" baseline="0" dirty="0" err="1"/>
              <a:t>excell</a:t>
            </a:r>
            <a:r>
              <a:rPr lang="nl-NL" baseline="0" dirty="0"/>
              <a:t>, onder Informatie &gt; Stage Ad &gt; Tussenevaluatie en praktijkbeoordeling.</a:t>
            </a:r>
          </a:p>
          <a:p>
            <a:pPr marL="0" marR="0" lvl="0" indent="0" algn="l" defTabSz="457200" rtl="0" eaLnBrk="1" fontAlgn="auto" latinLnBrk="0" hangingPunct="1">
              <a:lnSpc>
                <a:spcPct val="100000"/>
              </a:lnSpc>
              <a:spcBef>
                <a:spcPts val="0"/>
              </a:spcBef>
              <a:spcAft>
                <a:spcPts val="0"/>
              </a:spcAft>
              <a:buClrTx/>
              <a:buSzTx/>
              <a:buFontTx/>
              <a:buNone/>
              <a:tabLst/>
              <a:defRPr/>
            </a:pPr>
            <a:r>
              <a:rPr lang="nl-NL" baseline="0" dirty="0"/>
              <a:t>Daar is ook de toetsbrochure te vinden.</a:t>
            </a:r>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17</a:t>
            </a:fld>
            <a:endParaRPr lang="nl-NL"/>
          </a:p>
        </p:txBody>
      </p:sp>
    </p:spTree>
    <p:extLst>
      <p:ext uri="{BB962C8B-B14F-4D97-AF65-F5344CB8AC3E}">
        <p14:creationId xmlns:p14="http://schemas.microsoft.com/office/powerpoint/2010/main" val="3985292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we kijken naar de praktijkbeoordeling (en ook de tussenevaluatie) van de tweedejaars</a:t>
            </a:r>
            <a:r>
              <a:rPr lang="nl-NL" baseline="0" dirty="0"/>
              <a:t> zien we dat d</a:t>
            </a:r>
            <a:r>
              <a:rPr lang="nl-NL" dirty="0"/>
              <a:t>e</a:t>
            </a:r>
            <a:r>
              <a:rPr lang="nl-NL" baseline="0" dirty="0"/>
              <a:t> vorm hetzelfde is, maar de inhoud is anders.</a:t>
            </a:r>
          </a:p>
          <a:p>
            <a:r>
              <a:rPr lang="nl-NL" baseline="0" dirty="0"/>
              <a:t>Dat is logisch, want er zijn andere leerdoelen die centraal staan in deze fase van de opleiding.</a:t>
            </a:r>
          </a:p>
          <a:p>
            <a:endParaRPr lang="nl-NL" baseline="0" dirty="0"/>
          </a:p>
          <a:p>
            <a:r>
              <a:rPr lang="nl-NL" dirty="0"/>
              <a:t>De tweedejaars zitten in het semester waarin de rol van verbinder centraal staat </a:t>
            </a:r>
            <a:r>
              <a:rPr lang="nl-NL" baseline="0" dirty="0"/>
              <a:t>en moeten echt een ander type activiteiten ondernemen. Waar in semester 1 en 2 nog het accent lag op activiteiten met kinderen/jongeren, moeten zij nu ook activiteiten met volwassenen ondernemen en organiseren. Denk hierbij aan een oudergesprek, een gesprek met externe experts, een gesprek met vertegenwoordigers van andere sectoren (onderwijs </a:t>
            </a:r>
            <a:r>
              <a:rPr lang="mr-IN" baseline="0" dirty="0"/>
              <a:t>–</a:t>
            </a:r>
            <a:r>
              <a:rPr lang="nl-NL" baseline="0" dirty="0"/>
              <a:t> opvang, bijvoorbeeld) of het leiden van een~ (deel van een) vergadering van een team of werkgroep. </a:t>
            </a:r>
            <a:endParaRPr lang="nl-NL" dirty="0"/>
          </a:p>
          <a:p>
            <a:endParaRPr lang="nl-NL" dirty="0"/>
          </a:p>
        </p:txBody>
      </p:sp>
      <p:sp>
        <p:nvSpPr>
          <p:cNvPr id="4" name="Tijdelijke aanduiding voor dianummer 3"/>
          <p:cNvSpPr>
            <a:spLocks noGrp="1"/>
          </p:cNvSpPr>
          <p:nvPr>
            <p:ph type="sldNum" sz="quarter" idx="10"/>
          </p:nvPr>
        </p:nvSpPr>
        <p:spPr/>
        <p:txBody>
          <a:bodyPr/>
          <a:lstStyle/>
          <a:p>
            <a:fld id="{CB7021BA-516B-CD40-8892-7497BEB3326E}" type="slidenum">
              <a:rPr lang="nl-NL" smtClean="0"/>
              <a:t>18</a:t>
            </a:fld>
            <a:endParaRPr lang="nl-NL"/>
          </a:p>
        </p:txBody>
      </p:sp>
    </p:spTree>
    <p:extLst>
      <p:ext uri="{BB962C8B-B14F-4D97-AF65-F5344CB8AC3E}">
        <p14:creationId xmlns:p14="http://schemas.microsoft.com/office/powerpoint/2010/main" val="2270502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a:t>
            </a:r>
            <a:r>
              <a:rPr lang="nl-NL" baseline="0" dirty="0"/>
              <a:t> enkele opmerkingen bij de praktijkbeoordeling:</a:t>
            </a:r>
          </a:p>
          <a:p>
            <a:pPr marL="171450" indent="-171450">
              <a:buFontTx/>
              <a:buChar char="-"/>
            </a:pPr>
            <a:r>
              <a:rPr lang="nl-NL" baseline="0" dirty="0"/>
              <a:t>De beoordeling vindt in principe fysiek plaats, tenzij de organisatie waar de student werkt of stage loopt expliciet geen externen toelaat. Ook kan de gezondheid van de praktijkbeoordelaar vragen om een online beoordeling. Het is dus niet aan de student om te kiezen voor een fysieke dan wel een online beoordeling.</a:t>
            </a:r>
          </a:p>
          <a:p>
            <a:pPr marL="171450" indent="-171450">
              <a:buFontTx/>
              <a:buChar char="-"/>
            </a:pPr>
            <a:r>
              <a:rPr lang="nl-NL" baseline="0" dirty="0"/>
              <a:t>De duur van de activiteit is niet in de </a:t>
            </a:r>
            <a:r>
              <a:rPr lang="nl-NL" baseline="0" dirty="0" err="1"/>
              <a:t>toetsbrochure</a:t>
            </a:r>
            <a:r>
              <a:rPr lang="nl-NL" baseline="0" dirty="0"/>
              <a:t> vastgelegd. Het spreekt voor zich dat de activiteit de beoordelaar de ruimte moet bieden om de criteria goed te beoordelen. We communiceren naar studenten: Zorg dat je in de activiteit laat zien waar je op beoordeeld wordt en oefen met model 3.</a:t>
            </a:r>
          </a:p>
          <a:p>
            <a:pPr marL="171450" indent="-171450">
              <a:buFontTx/>
              <a:buChar char="-"/>
            </a:pPr>
            <a:r>
              <a:rPr lang="nl-NL" baseline="0" dirty="0"/>
              <a:t>Groep = minimaal 4, behalve bij baby’s &gt; richtlijn is maximaal 3 (GGD), dus baby’s: 2 of 3. Ad2: minimaal 2 volwassenen</a:t>
            </a:r>
          </a:p>
          <a:p>
            <a:pPr marL="171450" indent="-171450">
              <a:buFontTx/>
              <a:buChar char="-"/>
            </a:pPr>
            <a:r>
              <a:rPr lang="nl-NL" baseline="0" dirty="0"/>
              <a:t>Voor activiteiten met volwassenen is een apart voorbereidingsformulier beschikbaar, anders dan voor activiteiten met kinderen (zie OnderwijsOnline &gt; Informatie &gt; Stage Ad &gt; voorbereidingsformulieren</a:t>
            </a:r>
          </a:p>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21</a:t>
            </a:fld>
            <a:endParaRPr lang="nl-NL"/>
          </a:p>
        </p:txBody>
      </p:sp>
    </p:spTree>
    <p:extLst>
      <p:ext uri="{BB962C8B-B14F-4D97-AF65-F5344CB8AC3E}">
        <p14:creationId xmlns:p14="http://schemas.microsoft.com/office/powerpoint/2010/main" val="15575873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Voor</a:t>
            </a:r>
            <a:r>
              <a:rPr lang="nl-NL" baseline="0" dirty="0"/>
              <a:t> de beoordeling kan 3 uur per beoordeling gedeclareerd worden via het gebruikelijke declaratieformulier.</a:t>
            </a:r>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22</a:t>
            </a:fld>
            <a:endParaRPr lang="nl-NL"/>
          </a:p>
        </p:txBody>
      </p:sp>
    </p:spTree>
    <p:extLst>
      <p:ext uri="{BB962C8B-B14F-4D97-AF65-F5344CB8AC3E}">
        <p14:creationId xmlns:p14="http://schemas.microsoft.com/office/powerpoint/2010/main" val="4188763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a:t>
            </a:r>
            <a:r>
              <a:rPr lang="nl-NL" baseline="0" dirty="0"/>
              <a:t> presentatie bespreekt achtereenvolgens</a:t>
            </a:r>
            <a:r>
              <a:rPr lang="nl-NL" dirty="0"/>
              <a:t>:</a:t>
            </a:r>
          </a:p>
          <a:p>
            <a:pPr>
              <a:lnSpc>
                <a:spcPct val="120000"/>
              </a:lnSpc>
            </a:pPr>
            <a:r>
              <a:rPr lang="nl-NL" dirty="0"/>
              <a:t>- De opleiding Ad-PEP</a:t>
            </a:r>
          </a:p>
          <a:p>
            <a:pPr>
              <a:lnSpc>
                <a:spcPct val="120000"/>
              </a:lnSpc>
            </a:pPr>
            <a:r>
              <a:rPr lang="nl-NL" dirty="0"/>
              <a:t>- Beroepsbeeld, bekwaamheden en leerdoelen &gt; eventueel verwijzen naar de ingesproken versie</a:t>
            </a:r>
          </a:p>
          <a:p>
            <a:pPr>
              <a:lnSpc>
                <a:spcPct val="120000"/>
              </a:lnSpc>
            </a:pPr>
            <a:r>
              <a:rPr lang="nl-NL" dirty="0"/>
              <a:t>- Tussenevaluatie</a:t>
            </a:r>
          </a:p>
          <a:p>
            <a:pPr>
              <a:lnSpc>
                <a:spcPct val="120000"/>
              </a:lnSpc>
            </a:pPr>
            <a:r>
              <a:rPr lang="nl-NL" dirty="0"/>
              <a:t>- Praktijkbeoordeling Ad1</a:t>
            </a:r>
          </a:p>
          <a:p>
            <a:pPr>
              <a:lnSpc>
                <a:spcPct val="120000"/>
              </a:lnSpc>
            </a:pPr>
            <a:r>
              <a:rPr lang="nl-NL" dirty="0"/>
              <a:t>- Praktijkbeoordeling Ad2</a:t>
            </a:r>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2</a:t>
            </a:fld>
            <a:endParaRPr lang="nl-NL"/>
          </a:p>
        </p:txBody>
      </p:sp>
    </p:spTree>
    <p:extLst>
      <p:ext uri="{BB962C8B-B14F-4D97-AF65-F5344CB8AC3E}">
        <p14:creationId xmlns:p14="http://schemas.microsoft.com/office/powerpoint/2010/main" val="18506273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aseline="0" dirty="0"/>
              <a:t>Hartelijk dank en alvast veel succes bij de beoordelingen!</a:t>
            </a:r>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23</a:t>
            </a:fld>
            <a:endParaRPr lang="nl-NL"/>
          </a:p>
        </p:txBody>
      </p:sp>
    </p:spTree>
    <p:extLst>
      <p:ext uri="{BB962C8B-B14F-4D97-AF65-F5344CB8AC3E}">
        <p14:creationId xmlns:p14="http://schemas.microsoft.com/office/powerpoint/2010/main" val="2469831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De Ad Pedagogisch Educatief Professional (Ad-PEP) is een tweejarige hbo-opleiding in deeltijd. Het hbo kent, net als het mbo,</a:t>
            </a:r>
            <a:r>
              <a:rPr lang="nl-NL" baseline="0" dirty="0"/>
              <a:t> meerdere niveaus. De hbo-bachelor, zoals de Pabo, is niveau 6. Associate degrees zijn </a:t>
            </a:r>
            <a:r>
              <a:rPr lang="nl-NL" dirty="0"/>
              <a:t>hbo-opleidingen op niveau 5, die qua moeilijkheidsgraad tussen mbo-4 en een hbo-bachelor in zitten. </a:t>
            </a:r>
          </a:p>
          <a:p>
            <a:pPr marL="171450" indent="-171450">
              <a:buFontTx/>
              <a:buChar char="-"/>
            </a:pPr>
            <a:r>
              <a:rPr lang="nl-NL" baseline="0" dirty="0"/>
              <a:t>De lessen van de Ad-studenten zijn op woensdagmiddag en </a:t>
            </a:r>
            <a:r>
              <a:rPr lang="mr-IN" baseline="0" dirty="0"/>
              <a:t>–</a:t>
            </a:r>
            <a:r>
              <a:rPr lang="nl-NL" baseline="0" dirty="0"/>
              <a:t>avond, van 14.30 tot uiterlijk 21.30. Op dit moment worden alle lessen online gegeven.</a:t>
            </a:r>
          </a:p>
          <a:p>
            <a:pPr marL="171450" indent="-171450">
              <a:buFontTx/>
              <a:buChar char="-"/>
            </a:pPr>
            <a:r>
              <a:rPr lang="nl-NL" dirty="0"/>
              <a:t>Ad-studenten combineren de opleiding met een relevante baan of stage, zodat theorie en praktijk elkaar versterken. Sommigen combineren werk en stage om aan de vereiste</a:t>
            </a:r>
            <a:r>
              <a:rPr lang="nl-NL" baseline="0" dirty="0"/>
              <a:t> 16 uur te komen of omdat ze graag op meerdere plekken ervaring op willen doen.</a:t>
            </a:r>
            <a:endParaRPr lang="nl-NL" dirty="0"/>
          </a:p>
          <a:p>
            <a:pPr marL="171450" indent="-171450">
              <a:buFontTx/>
              <a:buChar char="-"/>
            </a:pPr>
            <a:r>
              <a:rPr lang="nl-NL" dirty="0"/>
              <a:t>Ze</a:t>
            </a:r>
            <a:r>
              <a:rPr lang="nl-NL" baseline="0" dirty="0"/>
              <a:t> worden opgeleid tot</a:t>
            </a:r>
            <a:r>
              <a:rPr lang="nl-NL" dirty="0"/>
              <a:t> professionals die kennis hebben over de ontwikkeling van kinderen van 0 tot 16 jaar, pedagogisch-didactisch onderlegd zijn, maar ook beleid kunnen implementeren, kennis hebben van wet- en regelgeving, partijen bijeenbrengen en collega’s coachen. Dit alles om samen het ideale ontwikkelingsklimaat te creëren voor kinderen</a:t>
            </a:r>
            <a:r>
              <a:rPr lang="nl-NL" baseline="0" dirty="0"/>
              <a:t> en jongeren.</a:t>
            </a:r>
          </a:p>
          <a:p>
            <a:pPr marL="171450" indent="-171450">
              <a:buFontTx/>
              <a:buChar char="-"/>
            </a:pPr>
            <a:r>
              <a:rPr lang="nl-NL" dirty="0"/>
              <a:t>De Ad-PEP leidt</a:t>
            </a:r>
            <a:r>
              <a:rPr lang="nl-NL" baseline="0" dirty="0"/>
              <a:t> op tot onder andere pedagogisch beleidsmedewerker/coach in de kinderopvang en lerarenondersteuner (A+B) in het onderwijs. </a:t>
            </a:r>
            <a:r>
              <a:rPr lang="nl-NL" dirty="0"/>
              <a:t>Het curriculum</a:t>
            </a:r>
            <a:r>
              <a:rPr lang="nl-NL" baseline="0" dirty="0"/>
              <a:t> van d</a:t>
            </a:r>
            <a:r>
              <a:rPr lang="nl-NL" dirty="0"/>
              <a:t>e ad-opleiding is in nauwe samenwerking met het werkveld en het Graafschap College ontwikkeld.</a:t>
            </a:r>
            <a:r>
              <a:rPr lang="nl-NL" baseline="0" dirty="0"/>
              <a:t> </a:t>
            </a:r>
          </a:p>
          <a:p>
            <a:pPr marL="0" indent="0">
              <a:buFontTx/>
              <a:buNone/>
            </a:pPr>
            <a:endParaRPr lang="nl-NL" baseline="0" dirty="0"/>
          </a:p>
          <a:p>
            <a:endParaRPr lang="nl-NL" dirty="0"/>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3</a:t>
            </a:fld>
            <a:endParaRPr lang="nl-NL"/>
          </a:p>
        </p:txBody>
      </p:sp>
    </p:spTree>
    <p:extLst>
      <p:ext uri="{BB962C8B-B14F-4D97-AF65-F5344CB8AC3E}">
        <p14:creationId xmlns:p14="http://schemas.microsoft.com/office/powerpoint/2010/main" val="177414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Deze afbeeldingen geven een</a:t>
            </a:r>
            <a:r>
              <a:rPr lang="nl-NL" baseline="0" dirty="0"/>
              <a:t> beeld van de opbouw van de opleiding:</a:t>
            </a:r>
          </a:p>
          <a:p>
            <a:pPr marL="171450" indent="-171450">
              <a:buFontTx/>
              <a:buChar char="-"/>
            </a:pPr>
            <a:r>
              <a:rPr lang="nl-NL" baseline="0" dirty="0"/>
              <a:t>Twee jaren</a:t>
            </a:r>
          </a:p>
          <a:p>
            <a:pPr marL="171450" indent="-171450">
              <a:buFontTx/>
              <a:buChar char="-"/>
            </a:pPr>
            <a:r>
              <a:rPr lang="nl-NL" baseline="0" dirty="0"/>
              <a:t>Vier semesters, met ieder een eigen thema en in ieder semester staat een beroepsrol van de pedagogisch educatief professional centraal (pedagoog, ontwerper, verbinder, coach). Op deze rollen, die ook nadrukkelijk terugkomen in de praktijkbeoordeling, komen we later in deze presentatie terug.</a:t>
            </a:r>
          </a:p>
          <a:p>
            <a:pPr marL="171450" indent="-171450">
              <a:buFontTx/>
              <a:buChar char="-"/>
            </a:pPr>
            <a:r>
              <a:rPr lang="nl-NL" baseline="0" dirty="0"/>
              <a:t>Elk jaar bestaat uit vier blokken van tien weken, negen lesweken en de tiende week is de toetsweek.</a:t>
            </a:r>
          </a:p>
          <a:p>
            <a:pPr marL="0" indent="0">
              <a:buFontTx/>
              <a:buNone/>
            </a:pPr>
            <a:endParaRPr lang="nl-NL" baseline="0" dirty="0"/>
          </a:p>
          <a:p>
            <a:pPr marL="0" indent="0">
              <a:buFontTx/>
              <a:buNone/>
            </a:pPr>
            <a:r>
              <a:rPr lang="nl-NL" baseline="0" dirty="0"/>
              <a:t>Het curriculum wordt nog steeds doorontwikkeld, waardoor sommige vakken verschoven of van naam veranderd zijn.</a:t>
            </a:r>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4</a:t>
            </a:fld>
            <a:endParaRPr lang="nl-NL"/>
          </a:p>
        </p:txBody>
      </p:sp>
    </p:spTree>
    <p:extLst>
      <p:ext uri="{BB962C8B-B14F-4D97-AF65-F5344CB8AC3E}">
        <p14:creationId xmlns:p14="http://schemas.microsoft.com/office/powerpoint/2010/main" val="3277363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het eerste semester</a:t>
            </a:r>
            <a:r>
              <a:rPr lang="nl-NL" baseline="0" dirty="0"/>
              <a:t> hebben de eerstejaars onder andere de volgende vakken gehad:</a:t>
            </a:r>
          </a:p>
          <a:p>
            <a:r>
              <a:rPr lang="nl-NL" baseline="0" dirty="0"/>
              <a:t>In blok 1:</a:t>
            </a:r>
            <a:endParaRPr lang="nl-NL" dirty="0"/>
          </a:p>
          <a:p>
            <a:r>
              <a:rPr lang="nl-NL" u="sng" dirty="0"/>
              <a:t>Ontwikkeling van kinderen </a:t>
            </a:r>
            <a:r>
              <a:rPr lang="nl-NL" dirty="0"/>
              <a:t>(kennistoets)</a:t>
            </a:r>
            <a:br>
              <a:rPr lang="nl-NL" dirty="0"/>
            </a:br>
            <a:r>
              <a:rPr lang="nl-NL" sz="1200" dirty="0"/>
              <a:t>De student krijgt een beeld van de ontwikkeling van kinderen in de leeftijd van 0-16 jaar en kan de verschillende ontwikkelingsgebieden onderscheiden.</a:t>
            </a:r>
          </a:p>
          <a:p>
            <a:r>
              <a:rPr lang="nl-NL" u="sng" dirty="0"/>
              <a:t>Pedagogisch handelen </a:t>
            </a:r>
            <a:r>
              <a:rPr lang="nl-NL" dirty="0"/>
              <a:t>(verslag)</a:t>
            </a:r>
            <a:br>
              <a:rPr lang="nl-NL" dirty="0"/>
            </a:br>
            <a:r>
              <a:rPr lang="nl-NL" dirty="0"/>
              <a:t>De student krijgt zicht op wat een goede pedagoog kenmerkt en hoe hij op een goede wijze pedagogisch handelt en handelingsgericht werkt.</a:t>
            </a:r>
          </a:p>
          <a:p>
            <a:endParaRPr lang="nl-NL" dirty="0"/>
          </a:p>
          <a:p>
            <a:r>
              <a:rPr lang="nl-NL" dirty="0"/>
              <a:t>In het huidige blok, blok 2:</a:t>
            </a:r>
          </a:p>
          <a:p>
            <a:r>
              <a:rPr lang="nl-NL" u="sng" dirty="0"/>
              <a:t>Spelontwikkeling</a:t>
            </a:r>
            <a:r>
              <a:rPr lang="nl-NL" dirty="0"/>
              <a:t> (presentatie en verslag)</a:t>
            </a:r>
            <a:br>
              <a:rPr lang="nl-NL" dirty="0"/>
            </a:br>
            <a:r>
              <a:rPr lang="nl-NL" sz="1200" dirty="0"/>
              <a:t>In deze module leert de student verschijningsvormen en ontwikkelingsfases bij spel te onderscheiden. De studenten ontwikkelen in deze module</a:t>
            </a:r>
            <a:r>
              <a:rPr lang="nl-NL" sz="1200" baseline="0" dirty="0"/>
              <a:t> </a:t>
            </a:r>
            <a:r>
              <a:rPr lang="nl-NL" sz="1200" dirty="0"/>
              <a:t>samen met een spel.</a:t>
            </a:r>
          </a:p>
          <a:p>
            <a:r>
              <a:rPr lang="nl-NL" u="sng" dirty="0"/>
              <a:t>Kindportret</a:t>
            </a:r>
            <a:r>
              <a:rPr lang="nl-NL" dirty="0"/>
              <a:t> (2 </a:t>
            </a:r>
            <a:r>
              <a:rPr lang="nl-NL" dirty="0" err="1"/>
              <a:t>kindportretten</a:t>
            </a:r>
            <a:r>
              <a:rPr lang="nl-NL" dirty="0"/>
              <a:t>)</a:t>
            </a:r>
            <a:br>
              <a:rPr lang="nl-NL" dirty="0"/>
            </a:br>
            <a:r>
              <a:rPr lang="nl-NL" sz="1200" dirty="0"/>
              <a:t>De student kiest twee kinderen en brengt deze kinderen in beeld door ze te observeren en gegevens te analyseren (taal- en rekenontwikkeling, fysieke en motorische ontwikkeling en sociaal-emotioneel gedrag). </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5</a:t>
            </a:fld>
            <a:endParaRPr lang="nl-NL"/>
          </a:p>
        </p:txBody>
      </p:sp>
    </p:spTree>
    <p:extLst>
      <p:ext uri="{BB962C8B-B14F-4D97-AF65-F5344CB8AC3E}">
        <p14:creationId xmlns:p14="http://schemas.microsoft.com/office/powerpoint/2010/main" val="2205254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tweedejaars zitten</a:t>
            </a:r>
            <a:r>
              <a:rPr lang="nl-NL" baseline="0" dirty="0"/>
              <a:t> in het semester waarin de rol van verbinder centraal staat.</a:t>
            </a:r>
          </a:p>
          <a:p>
            <a:r>
              <a:rPr lang="nl-NL" dirty="0"/>
              <a:t>In het eerste blok van hun tweede</a:t>
            </a:r>
            <a:r>
              <a:rPr lang="nl-NL" baseline="0" dirty="0"/>
              <a:t> jaar hebben zij onder andere de vakken Leer- en gedragsproblematieken, Methodisch handelen II en ‘Communiceren met de keten’ gehad.</a:t>
            </a:r>
          </a:p>
          <a:p>
            <a:r>
              <a:rPr lang="nl-NL" baseline="0" dirty="0"/>
              <a:t>Momenteel werken zij aan de modules Jonge en oude kind en ‘Kind centraal’</a:t>
            </a:r>
          </a:p>
          <a:p>
            <a:r>
              <a:rPr lang="nl-NL" baseline="0" dirty="0"/>
              <a:t>Na de zomer zullen zij in het kader van de profilering ook stage gaan lopen in andere sectoren.</a:t>
            </a:r>
          </a:p>
          <a:p>
            <a:endParaRPr lang="nl-NL" baseline="0" dirty="0"/>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6</a:t>
            </a:fld>
            <a:endParaRPr lang="nl-NL"/>
          </a:p>
        </p:txBody>
      </p:sp>
    </p:spTree>
    <p:extLst>
      <p:ext uri="{BB962C8B-B14F-4D97-AF65-F5344CB8AC3E}">
        <p14:creationId xmlns:p14="http://schemas.microsoft.com/office/powerpoint/2010/main" val="2892339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Van Ad-studenten</a:t>
            </a:r>
            <a:r>
              <a:rPr lang="nl-NL" baseline="0" dirty="0"/>
              <a:t> wordt verwacht dat ze wekelijks 16 uur in de praktijk zijn. Daarvoor zijn verschillende mogelijkheden:</a:t>
            </a:r>
          </a:p>
          <a:p>
            <a:pPr marL="171450" indent="-171450">
              <a:buFontTx/>
              <a:buChar char="-"/>
            </a:pPr>
            <a:r>
              <a:rPr lang="nl-NL" baseline="0" dirty="0"/>
              <a:t>Ze werken 16 uur, of</a:t>
            </a:r>
          </a:p>
          <a:p>
            <a:pPr marL="171450" indent="-171450">
              <a:buFontTx/>
              <a:buChar char="-"/>
            </a:pPr>
            <a:r>
              <a:rPr lang="nl-NL" baseline="0" dirty="0"/>
              <a:t>Ze lopen 16 uur stage</a:t>
            </a:r>
          </a:p>
          <a:p>
            <a:pPr marL="171450" indent="-171450">
              <a:buFontTx/>
              <a:buChar char="-"/>
            </a:pPr>
            <a:r>
              <a:rPr lang="nl-NL" baseline="0" dirty="0"/>
              <a:t>Ze combineren werk en stage. Dat doen ze bijvoorbeeld ook als ze binnen hun 16 uur werk niet in de gelegenheid zijn om aan opdrachten te werken, dan combineren ze hun werk met stage, soms op de eigen werkplek, om daarin aan opdrachten van de opleiding te werken.</a:t>
            </a:r>
          </a:p>
          <a:p>
            <a:pPr marL="0" marR="0" indent="0" algn="l" defTabSz="457200" rtl="0" eaLnBrk="1" fontAlgn="auto" latinLnBrk="0" hangingPunct="1">
              <a:lnSpc>
                <a:spcPct val="100000"/>
              </a:lnSpc>
              <a:spcBef>
                <a:spcPts val="0"/>
              </a:spcBef>
              <a:spcAft>
                <a:spcPts val="0"/>
              </a:spcAft>
              <a:buClrTx/>
              <a:buSzTx/>
              <a:buFontTx/>
              <a:buNone/>
              <a:tabLst/>
              <a:defRPr/>
            </a:pPr>
            <a:r>
              <a:rPr lang="nl-NL" dirty="0"/>
              <a:t>De studenten kunnen zelf bepalen</a:t>
            </a:r>
            <a:r>
              <a:rPr lang="nl-NL" baseline="0" dirty="0"/>
              <a:t> wanneer ze de praktijkuren invullen, op twee dagen of verspreid over de week.</a:t>
            </a:r>
            <a:endParaRPr lang="nl-NL" dirty="0"/>
          </a:p>
          <a:p>
            <a:endParaRPr lang="nl-NL" dirty="0"/>
          </a:p>
          <a:p>
            <a:r>
              <a:rPr lang="nl-NL" dirty="0"/>
              <a:t>Het grootste deel van de studenten werkt of loopt stage in de</a:t>
            </a:r>
            <a:r>
              <a:rPr lang="nl-NL" baseline="0" dirty="0"/>
              <a:t> kinderopvang en het primair onderwijs, maar er zijn ook studenten actief in het voortgezet onderwijs, de gehandicaptenzorg en andere sectoren.</a:t>
            </a:r>
          </a:p>
          <a:p>
            <a:r>
              <a:rPr lang="nl-NL" baseline="0" dirty="0"/>
              <a:t>Veel studenten kiezen er bijvoorbeeld voor om hun profileringsstage in de jeugdzorg te doen.</a:t>
            </a:r>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7</a:t>
            </a:fld>
            <a:endParaRPr lang="nl-NL"/>
          </a:p>
        </p:txBody>
      </p:sp>
    </p:spTree>
    <p:extLst>
      <p:ext uri="{BB962C8B-B14F-4D97-AF65-F5344CB8AC3E}">
        <p14:creationId xmlns:p14="http://schemas.microsoft.com/office/powerpoint/2010/main" val="4196971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a:t>In</a:t>
            </a:r>
            <a:r>
              <a:rPr lang="nl-NL" baseline="0" dirty="0"/>
              <a:t> de 16 uur (of meer) werkt de student (mee), voert hij/zij opdrachten uit die ze vanuit de opleiding krijgen en pakt, gedurende de twee jaar van de opleiding, in toenemende mate PEP-taken op. Wat die taken zijn is o.a. te lezen in het beroepsbeeld, de bekwaamheden en leerdoelen, de beoordelingsformulieren en de beroepsprofielen in de verschillende sectoren (kinderopvang: pedagogisch beleidsmedewerker/coach; onderwijs: leraarondersteuner A/B)</a:t>
            </a:r>
            <a:endParaRPr lang="nl-NL" dirty="0"/>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8</a:t>
            </a:fld>
            <a:endParaRPr lang="nl-NL"/>
          </a:p>
        </p:txBody>
      </p:sp>
    </p:spTree>
    <p:extLst>
      <p:ext uri="{BB962C8B-B14F-4D97-AF65-F5344CB8AC3E}">
        <p14:creationId xmlns:p14="http://schemas.microsoft.com/office/powerpoint/2010/main" val="434858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Binnen het beroepsbeeld van de pedagogisch educatief</a:t>
            </a:r>
            <a:r>
              <a:rPr lang="nl-NL" baseline="0" dirty="0"/>
              <a:t> professional zien we vier verschillende rollen:</a:t>
            </a:r>
          </a:p>
          <a:p>
            <a:endParaRPr lang="nl-NL" baseline="0" dirty="0"/>
          </a:p>
          <a:p>
            <a:r>
              <a:rPr lang="nl-NL" u="sng" baseline="0" dirty="0"/>
              <a:t>Pedagoog</a:t>
            </a:r>
            <a:r>
              <a:rPr lang="nl-NL" baseline="0" dirty="0"/>
              <a:t>: Als professional zijn ze primair een pedagogisch deskundige, die over uitgebreide en flexibele kennis beschikt ten aanzien van de ontwikkeling van kinderen, anderen kan begeleiden en aansturen in hun pedagogisch handelen en de pedagogische visie van de organisatie bewaakt.</a:t>
            </a:r>
          </a:p>
          <a:p>
            <a:endParaRPr lang="nl-NL" baseline="0" dirty="0"/>
          </a:p>
          <a:p>
            <a:r>
              <a:rPr lang="nl-NL" u="sng" baseline="0" dirty="0"/>
              <a:t>Ontwerper</a:t>
            </a:r>
            <a:r>
              <a:rPr lang="nl-NL" baseline="0" dirty="0"/>
              <a:t>: De professional is ontwerper van ontwikkelingsgerichte activiteiten, materialen en een rijke, uitdagende leeromgeving waarin deze ontwikkeling optimaal kan plaatsvinden.</a:t>
            </a:r>
          </a:p>
          <a:p>
            <a:endParaRPr lang="nl-NL" baseline="0" dirty="0"/>
          </a:p>
          <a:p>
            <a:r>
              <a:rPr lang="nl-NL" u="sng" baseline="0" dirty="0"/>
              <a:t>Verbinder</a:t>
            </a:r>
            <a:r>
              <a:rPr lang="nl-NL" baseline="0" dirty="0"/>
              <a:t>: Alle Ad-opgeleiden hebben één ding gemeen: ze hebben de rol van verbinder. Dat is ook logisch: ze zijn de schakel tussen de beleidsmakers en de werkvloer, vertalen het beleid naar de uitvoerders, en wat leeft op de werkvloer naar hen die het beleid maken. Naast deze verticale verbinding zijn pedagogisch educatief professionals ook horizontale </a:t>
            </a:r>
            <a:r>
              <a:rPr lang="nl-NL" baseline="0" dirty="0" err="1"/>
              <a:t>verbinders</a:t>
            </a:r>
            <a:r>
              <a:rPr lang="nl-NL" baseline="0" dirty="0"/>
              <a:t>: zij zijn de proactieve schakel tussen alle verschillende organisaties die zich bezig houden met de ontwikkeling van kinderen, zoals de kinderopvang, de buitenschoolse opvang, het onderwijs en de jeugdzorg. Er zijn zelfs al gemeenten en onderwijsorganisaties die een functie hebben die ‘verbinder’ heet.</a:t>
            </a:r>
          </a:p>
          <a:p>
            <a:endParaRPr lang="nl-NL" baseline="0" dirty="0"/>
          </a:p>
          <a:p>
            <a:r>
              <a:rPr lang="nl-NL" u="sng" baseline="0" dirty="0"/>
              <a:t>Coach</a:t>
            </a:r>
            <a:r>
              <a:rPr lang="nl-NL" baseline="0" dirty="0"/>
              <a:t>: In de kinderopvang hebben niveau 5 opgeleiden expliciet de functie van pedagogisch coach, waarbij zij collega’s coachen in hun pedagogisch handelen en het uitvoering geven aan de pedagogische visie van de organisatie. Maar ook in andere functies is de pedagogisch educatief professional iemand die collega’s inspireert, zich bezig houdt met hun ontwikkelingsbehoefte en hen coachend begeleidt.</a:t>
            </a:r>
          </a:p>
          <a:p>
            <a:endParaRPr lang="nl-NL" baseline="0" dirty="0"/>
          </a:p>
          <a:p>
            <a:r>
              <a:rPr lang="nl-NL" baseline="0" dirty="0"/>
              <a:t>Het curriculum van de Ad is opgebouwd rond deze vier rollen en ook komen de rollen sterk terug in de praktijkbeoordeling.</a:t>
            </a:r>
          </a:p>
          <a:p>
            <a:endParaRPr lang="nl-NL" dirty="0"/>
          </a:p>
        </p:txBody>
      </p:sp>
      <p:sp>
        <p:nvSpPr>
          <p:cNvPr id="4" name="Tijdelijke aanduiding voor dianummer 3"/>
          <p:cNvSpPr>
            <a:spLocks noGrp="1"/>
          </p:cNvSpPr>
          <p:nvPr>
            <p:ph type="sldNum" sz="quarter" idx="10"/>
          </p:nvPr>
        </p:nvSpPr>
        <p:spPr/>
        <p:txBody>
          <a:bodyPr/>
          <a:lstStyle/>
          <a:p>
            <a:fld id="{6E4889E1-B956-ED46-9F93-6EB8F881E0A1}" type="slidenum">
              <a:rPr lang="nl-NL" smtClean="0"/>
              <a:t>9</a:t>
            </a:fld>
            <a:endParaRPr lang="nl-NL"/>
          </a:p>
        </p:txBody>
      </p:sp>
    </p:spTree>
    <p:extLst>
      <p:ext uri="{BB962C8B-B14F-4D97-AF65-F5344CB8AC3E}">
        <p14:creationId xmlns:p14="http://schemas.microsoft.com/office/powerpoint/2010/main" val="2090693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chemeClr val="bg1"/>
        </a:solidFill>
        <a:effectLst/>
      </p:bgPr>
    </p:bg>
    <p:spTree>
      <p:nvGrpSpPr>
        <p:cNvPr id="1" name=""/>
        <p:cNvGrpSpPr/>
        <p:nvPr/>
      </p:nvGrpSpPr>
      <p:grpSpPr>
        <a:xfrm>
          <a:off x="0" y="0"/>
          <a:ext cx="0" cy="0"/>
          <a:chOff x="0" y="0"/>
          <a:chExt cx="0" cy="0"/>
        </a:xfrm>
      </p:grpSpPr>
      <p:sp>
        <p:nvSpPr>
          <p:cNvPr id="11" name="Rectangle 13"/>
          <p:cNvSpPr>
            <a:spLocks noGrp="1" noChangeArrowheads="1"/>
          </p:cNvSpPr>
          <p:nvPr>
            <p:ph type="ctrTitle"/>
          </p:nvPr>
        </p:nvSpPr>
        <p:spPr>
          <a:xfrm>
            <a:off x="1052091" y="1772816"/>
            <a:ext cx="6472237" cy="407987"/>
          </a:xfrm>
        </p:spPr>
        <p:txBody>
          <a:bodyPr/>
          <a:lstStyle>
            <a:lvl1pPr>
              <a:defRPr sz="4800">
                <a:solidFill>
                  <a:schemeClr val="tx1"/>
                </a:solidFill>
              </a:defRPr>
            </a:lvl1pPr>
          </a:lstStyle>
          <a:p>
            <a:pPr lvl="0"/>
            <a:r>
              <a:rPr lang="nl-NL" altLang="nl-NL" noProof="0" dirty="0"/>
              <a:t>Klik om de stijl te bewerken</a:t>
            </a:r>
          </a:p>
        </p:txBody>
      </p:sp>
      <p:pic>
        <p:nvPicPr>
          <p:cNvPr id="6" name="Afbeelding 5">
            <a:extLst>
              <a:ext uri="{FF2B5EF4-FFF2-40B4-BE49-F238E27FC236}">
                <a16:creationId xmlns:a16="http://schemas.microsoft.com/office/drawing/2014/main" id="{0459ED83-15A0-1B44-9569-3582611EFA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Rectangle 14"/>
          <p:cNvSpPr>
            <a:spLocks noGrp="1" noChangeArrowheads="1"/>
          </p:cNvSpPr>
          <p:nvPr>
            <p:ph type="subTitle" idx="1"/>
          </p:nvPr>
        </p:nvSpPr>
        <p:spPr>
          <a:xfrm>
            <a:off x="1052091" y="2534816"/>
            <a:ext cx="6472237" cy="1752600"/>
          </a:xfrm>
        </p:spPr>
        <p:txBody>
          <a:bodyPr/>
          <a:lstStyle>
            <a:lvl1pPr marL="0" indent="0">
              <a:buFontTx/>
              <a:buNone/>
              <a:defRPr sz="3800">
                <a:solidFill>
                  <a:schemeClr val="bg1"/>
                </a:solidFill>
              </a:defRPr>
            </a:lvl1pPr>
          </a:lstStyle>
          <a:p>
            <a:pPr lvl="0"/>
            <a:r>
              <a:rPr lang="nl-NL" altLang="nl-NL" noProof="0"/>
              <a:t>Klik om de ondertitelstijl van het model te bewerken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0121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08763" y="950913"/>
            <a:ext cx="1779587" cy="5430837"/>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1268413" y="950913"/>
            <a:ext cx="5187950" cy="5430837"/>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414461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335981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a:t>Klik om de modelstijlen te bewerken</a:t>
            </a:r>
          </a:p>
        </p:txBody>
      </p:sp>
    </p:spTree>
    <p:extLst>
      <p:ext uri="{BB962C8B-B14F-4D97-AF65-F5344CB8AC3E}">
        <p14:creationId xmlns:p14="http://schemas.microsoft.com/office/powerpoint/2010/main" val="994802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1268413" y="1687513"/>
            <a:ext cx="3482975" cy="469423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903788" y="1687513"/>
            <a:ext cx="3484562" cy="4694237"/>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760370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nl-NL"/>
              <a:t>Klik om de stijl te bewerken</a:t>
            </a:r>
          </a:p>
        </p:txBody>
      </p:sp>
      <p:sp>
        <p:nvSpPr>
          <p:cNvPr id="3" name="Tijdelijke aanduiding voor tekst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30238" y="2505075"/>
            <a:ext cx="386873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29150" y="2505075"/>
            <a:ext cx="38877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314459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Tree>
    <p:extLst>
      <p:ext uri="{BB962C8B-B14F-4D97-AF65-F5344CB8AC3E}">
        <p14:creationId xmlns:p14="http://schemas.microsoft.com/office/powerpoint/2010/main" val="797837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9467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Tree>
    <p:extLst>
      <p:ext uri="{BB962C8B-B14F-4D97-AF65-F5344CB8AC3E}">
        <p14:creationId xmlns:p14="http://schemas.microsoft.com/office/powerpoint/2010/main" val="1268060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Tree>
    <p:extLst>
      <p:ext uri="{BB962C8B-B14F-4D97-AF65-F5344CB8AC3E}">
        <p14:creationId xmlns:p14="http://schemas.microsoft.com/office/powerpoint/2010/main" val="2813320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2E4F5"/>
        </a:solidFill>
        <a:effectLst/>
      </p:bgPr>
    </p:bg>
    <p:spTree>
      <p:nvGrpSpPr>
        <p:cNvPr id="1" name=""/>
        <p:cNvGrpSpPr/>
        <p:nvPr/>
      </p:nvGrpSpPr>
      <p:grpSpPr>
        <a:xfrm>
          <a:off x="0" y="0"/>
          <a:ext cx="0" cy="0"/>
          <a:chOff x="0" y="0"/>
          <a:chExt cx="0" cy="0"/>
        </a:xfrm>
      </p:grpSpPr>
      <p:sp>
        <p:nvSpPr>
          <p:cNvPr id="6156" name="Rectangle 12"/>
          <p:cNvSpPr>
            <a:spLocks noGrp="1" noChangeArrowheads="1"/>
          </p:cNvSpPr>
          <p:nvPr>
            <p:ph type="title"/>
          </p:nvPr>
        </p:nvSpPr>
        <p:spPr bwMode="auto">
          <a:xfrm>
            <a:off x="1268413" y="950913"/>
            <a:ext cx="7119937" cy="606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nl-NL" altLang="nl-NL" dirty="0"/>
              <a:t>Klik om te bewerken</a:t>
            </a:r>
          </a:p>
        </p:txBody>
      </p:sp>
      <p:sp>
        <p:nvSpPr>
          <p:cNvPr id="6157" name="Rectangle 13"/>
          <p:cNvSpPr>
            <a:spLocks noGrp="1" noChangeArrowheads="1"/>
          </p:cNvSpPr>
          <p:nvPr>
            <p:ph type="body" idx="1"/>
          </p:nvPr>
        </p:nvSpPr>
        <p:spPr bwMode="auto">
          <a:xfrm>
            <a:off x="1268413" y="1687513"/>
            <a:ext cx="7119937" cy="4694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ltLang="nl-NL"/>
              <a:t>Klik om de opmaakprofielen van de modeltekst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pic>
        <p:nvPicPr>
          <p:cNvPr id="3" name="Afbeelding 2" descr="volgblad.pdf"/>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Lst>
  <p:txStyles>
    <p:titleStyle>
      <a:lvl1pPr algn="l" rtl="0" eaLnBrk="1" fontAlgn="base" hangingPunct="1">
        <a:spcBef>
          <a:spcPct val="0"/>
        </a:spcBef>
        <a:spcAft>
          <a:spcPct val="0"/>
        </a:spcAft>
        <a:defRPr sz="3800" kern="1200">
          <a:solidFill>
            <a:srgbClr val="4B95D7"/>
          </a:solidFill>
          <a:latin typeface="+mj-lt"/>
          <a:ea typeface="+mj-ea"/>
          <a:cs typeface="+mj-cs"/>
        </a:defRPr>
      </a:lvl1pPr>
      <a:lvl2pPr algn="l" rtl="0" eaLnBrk="1" fontAlgn="base" hangingPunct="1">
        <a:spcBef>
          <a:spcPct val="0"/>
        </a:spcBef>
        <a:spcAft>
          <a:spcPct val="0"/>
        </a:spcAft>
        <a:defRPr sz="3800">
          <a:solidFill>
            <a:srgbClr val="4B95D7"/>
          </a:solidFill>
          <a:latin typeface="Trebuchet MS" panose="020B0603020202020204" pitchFamily="34" charset="0"/>
        </a:defRPr>
      </a:lvl2pPr>
      <a:lvl3pPr algn="l" rtl="0" eaLnBrk="1" fontAlgn="base" hangingPunct="1">
        <a:spcBef>
          <a:spcPct val="0"/>
        </a:spcBef>
        <a:spcAft>
          <a:spcPct val="0"/>
        </a:spcAft>
        <a:defRPr sz="3800">
          <a:solidFill>
            <a:srgbClr val="4B95D7"/>
          </a:solidFill>
          <a:latin typeface="Trebuchet MS" panose="020B0603020202020204" pitchFamily="34" charset="0"/>
        </a:defRPr>
      </a:lvl3pPr>
      <a:lvl4pPr algn="l" rtl="0" eaLnBrk="1" fontAlgn="base" hangingPunct="1">
        <a:spcBef>
          <a:spcPct val="0"/>
        </a:spcBef>
        <a:spcAft>
          <a:spcPct val="0"/>
        </a:spcAft>
        <a:defRPr sz="3800">
          <a:solidFill>
            <a:srgbClr val="4B95D7"/>
          </a:solidFill>
          <a:latin typeface="Trebuchet MS" panose="020B0603020202020204" pitchFamily="34" charset="0"/>
        </a:defRPr>
      </a:lvl4pPr>
      <a:lvl5pPr algn="l" rtl="0" eaLnBrk="1" fontAlgn="base" hangingPunct="1">
        <a:spcBef>
          <a:spcPct val="0"/>
        </a:spcBef>
        <a:spcAft>
          <a:spcPct val="0"/>
        </a:spcAft>
        <a:defRPr sz="3800">
          <a:solidFill>
            <a:srgbClr val="4B95D7"/>
          </a:solidFill>
          <a:latin typeface="Trebuchet MS" panose="020B0603020202020204" pitchFamily="34" charset="0"/>
        </a:defRPr>
      </a:lvl5pPr>
      <a:lvl6pPr marL="457200" algn="l" rtl="0" eaLnBrk="1" fontAlgn="base" hangingPunct="1">
        <a:spcBef>
          <a:spcPct val="0"/>
        </a:spcBef>
        <a:spcAft>
          <a:spcPct val="0"/>
        </a:spcAft>
        <a:defRPr sz="3800">
          <a:solidFill>
            <a:srgbClr val="4B95D7"/>
          </a:solidFill>
          <a:latin typeface="Trebuchet MS" panose="020B0603020202020204" pitchFamily="34" charset="0"/>
        </a:defRPr>
      </a:lvl6pPr>
      <a:lvl7pPr marL="914400" algn="l" rtl="0" eaLnBrk="1" fontAlgn="base" hangingPunct="1">
        <a:spcBef>
          <a:spcPct val="0"/>
        </a:spcBef>
        <a:spcAft>
          <a:spcPct val="0"/>
        </a:spcAft>
        <a:defRPr sz="3800">
          <a:solidFill>
            <a:srgbClr val="4B95D7"/>
          </a:solidFill>
          <a:latin typeface="Trebuchet MS" panose="020B0603020202020204" pitchFamily="34" charset="0"/>
        </a:defRPr>
      </a:lvl7pPr>
      <a:lvl8pPr marL="1371600" algn="l" rtl="0" eaLnBrk="1" fontAlgn="base" hangingPunct="1">
        <a:spcBef>
          <a:spcPct val="0"/>
        </a:spcBef>
        <a:spcAft>
          <a:spcPct val="0"/>
        </a:spcAft>
        <a:defRPr sz="3800">
          <a:solidFill>
            <a:srgbClr val="4B95D7"/>
          </a:solidFill>
          <a:latin typeface="Trebuchet MS" panose="020B0603020202020204" pitchFamily="34" charset="0"/>
        </a:defRPr>
      </a:lvl8pPr>
      <a:lvl9pPr marL="1828800" algn="l" rtl="0" eaLnBrk="1" fontAlgn="base" hangingPunct="1">
        <a:spcBef>
          <a:spcPct val="0"/>
        </a:spcBef>
        <a:spcAft>
          <a:spcPct val="0"/>
        </a:spcAft>
        <a:defRPr sz="3800">
          <a:solidFill>
            <a:srgbClr val="4B95D7"/>
          </a:solidFill>
          <a:latin typeface="Trebuchet MS" panose="020B0603020202020204" pitchFamily="34" charset="0"/>
        </a:defRPr>
      </a:lvl9pPr>
    </p:titleStyle>
    <p:bodyStyle>
      <a:lvl1pPr marL="342900" indent="-342900" algn="l" rtl="0" eaLnBrk="1" fontAlgn="base" hangingPunct="1">
        <a:spcBef>
          <a:spcPct val="20000"/>
        </a:spcBef>
        <a:spcAft>
          <a:spcPct val="0"/>
        </a:spcAft>
        <a:buClr>
          <a:srgbClr val="4B95D7"/>
        </a:buClr>
        <a:buChar char="•"/>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Clr>
          <a:srgbClr val="4B95D7"/>
        </a:buClr>
        <a:buChar char="•"/>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rgbClr val="4B95D7"/>
        </a:buClr>
        <a:buChar char="•"/>
        <a:defRPr sz="2000" kern="1200">
          <a:solidFill>
            <a:schemeClr val="tx1"/>
          </a:solidFill>
          <a:latin typeface="+mn-lt"/>
          <a:ea typeface="+mn-ea"/>
          <a:cs typeface="+mn-cs"/>
        </a:defRPr>
      </a:lvl3pPr>
      <a:lvl4pPr marL="1600200" indent="-228600" algn="l" rtl="0" eaLnBrk="1" fontAlgn="base" hangingPunct="1">
        <a:spcBef>
          <a:spcPct val="20000"/>
        </a:spcBef>
        <a:spcAft>
          <a:spcPct val="0"/>
        </a:spcAft>
        <a:buClr>
          <a:srgbClr val="4B95D7"/>
        </a:buClr>
        <a:buChar char="•"/>
        <a:defRPr kern="1200">
          <a:solidFill>
            <a:schemeClr val="tx1"/>
          </a:solidFill>
          <a:latin typeface="+mn-lt"/>
          <a:ea typeface="+mn-ea"/>
          <a:cs typeface="+mn-cs"/>
        </a:defRPr>
      </a:lvl4pPr>
      <a:lvl5pPr marL="2057400" indent="-228600" algn="l" rtl="0" eaLnBrk="1" fontAlgn="base" hangingPunct="1">
        <a:spcBef>
          <a:spcPct val="20000"/>
        </a:spcBef>
        <a:spcAft>
          <a:spcPct val="0"/>
        </a:spcAft>
        <a:buClr>
          <a:srgbClr val="4B95D7"/>
        </a:buClr>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mailto:stagebureauAd@iselinge.n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mailto:carolien.vanriswijk@iselinge.n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ubTitle" idx="1"/>
          </p:nvPr>
        </p:nvSpPr>
        <p:spPr>
          <a:xfrm>
            <a:off x="683568" y="2756520"/>
            <a:ext cx="7704856" cy="1752600"/>
          </a:xfrm>
        </p:spPr>
        <p:txBody>
          <a:bodyPr/>
          <a:lstStyle/>
          <a:p>
            <a:pPr algn="ctr"/>
            <a:r>
              <a:rPr lang="nl-NL" altLang="nl-NL" sz="4000" i="1" dirty="0"/>
              <a:t>Voorlichting</a:t>
            </a:r>
          </a:p>
          <a:p>
            <a:pPr algn="ctr"/>
            <a:r>
              <a:rPr lang="nl-NL" altLang="nl-NL" sz="4000" dirty="0"/>
              <a:t>praktijkbeoordelaars Ad 1 en 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27584" y="476672"/>
            <a:ext cx="7119937" cy="667068"/>
          </a:xfrm>
        </p:spPr>
        <p:txBody>
          <a:bodyPr/>
          <a:lstStyle/>
          <a:p>
            <a:r>
              <a:rPr lang="nl-NL" dirty="0"/>
              <a:t>Beroepsbeeld</a:t>
            </a:r>
          </a:p>
        </p:txBody>
      </p:sp>
      <p:sp>
        <p:nvSpPr>
          <p:cNvPr id="3" name="Tijdelijke aanduiding voor inhoud 2"/>
          <p:cNvSpPr>
            <a:spLocks noGrp="1"/>
          </p:cNvSpPr>
          <p:nvPr>
            <p:ph idx="1"/>
          </p:nvPr>
        </p:nvSpPr>
        <p:spPr>
          <a:xfrm>
            <a:off x="179512" y="1831107"/>
            <a:ext cx="8896908" cy="4694237"/>
          </a:xfrm>
        </p:spPr>
        <p:txBody>
          <a:bodyPr/>
          <a:lstStyle/>
          <a:p>
            <a:endParaRPr lang="nl-NL" dirty="0"/>
          </a:p>
          <a:p>
            <a:endParaRPr lang="nl-NL" dirty="0"/>
          </a:p>
          <a:p>
            <a:endParaRPr lang="nl-NL" dirty="0"/>
          </a:p>
          <a:p>
            <a:endParaRPr lang="nl-NL" dirty="0"/>
          </a:p>
          <a:p>
            <a:endParaRPr lang="nl-NL" dirty="0"/>
          </a:p>
          <a:p>
            <a:endParaRPr lang="nl-NL" dirty="0"/>
          </a:p>
          <a:p>
            <a:pPr marL="0" indent="0">
              <a:buNone/>
            </a:pPr>
            <a:endParaRPr lang="nl-NL" dirty="0"/>
          </a:p>
          <a:p>
            <a:pPr marL="0" indent="0">
              <a:buNone/>
            </a:pPr>
            <a:endParaRPr lang="nl-NL" dirty="0"/>
          </a:p>
          <a:p>
            <a:pPr marL="0" indent="0">
              <a:buNone/>
            </a:pPr>
            <a:r>
              <a:rPr lang="nl-NL" dirty="0"/>
              <a:t>gebruikersnaam: </a:t>
            </a:r>
            <a:r>
              <a:rPr lang="nl-NL" dirty="0" err="1"/>
              <a:t>iselingead</a:t>
            </a:r>
            <a:r>
              <a:rPr lang="nl-NL" dirty="0"/>
              <a:t>, wachtwoord: School2023!</a:t>
            </a:r>
          </a:p>
        </p:txBody>
      </p:sp>
      <p:pic>
        <p:nvPicPr>
          <p:cNvPr id="5" name="Afbeelding 4" descr="Schermafbeelding 2020-05-22 om 14.30.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64561"/>
            <a:ext cx="9144000" cy="4368695"/>
          </a:xfrm>
          <a:prstGeom prst="rect">
            <a:avLst/>
          </a:prstGeom>
        </p:spPr>
      </p:pic>
    </p:spTree>
    <p:extLst>
      <p:ext uri="{BB962C8B-B14F-4D97-AF65-F5344CB8AC3E}">
        <p14:creationId xmlns:p14="http://schemas.microsoft.com/office/powerpoint/2010/main" val="125422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Bekwaamheden en leerdoelen</a:t>
            </a:r>
          </a:p>
        </p:txBody>
      </p:sp>
      <p:pic>
        <p:nvPicPr>
          <p:cNvPr id="4" name="Afbeelding 3" descr="Schermafbeelding 2019-03-13 om 08.01.34.png"/>
          <p:cNvPicPr>
            <a:picLocks noChangeAspect="1"/>
          </p:cNvPicPr>
          <p:nvPr/>
        </p:nvPicPr>
        <p:blipFill rotWithShape="1">
          <a:blip r:embed="rId3">
            <a:extLst>
              <a:ext uri="{28A0092B-C50C-407E-A947-70E740481C1C}">
                <a14:useLocalDpi xmlns:a14="http://schemas.microsoft.com/office/drawing/2010/main" val="0"/>
              </a:ext>
            </a:extLst>
          </a:blip>
          <a:srcRect t="18214"/>
          <a:stretch/>
        </p:blipFill>
        <p:spPr>
          <a:xfrm>
            <a:off x="1008112" y="1793846"/>
            <a:ext cx="7452320" cy="4659490"/>
          </a:xfrm>
          <a:prstGeom prst="rect">
            <a:avLst/>
          </a:prstGeom>
        </p:spPr>
      </p:pic>
    </p:spTree>
    <p:extLst>
      <p:ext uri="{BB962C8B-B14F-4D97-AF65-F5344CB8AC3E}">
        <p14:creationId xmlns:p14="http://schemas.microsoft.com/office/powerpoint/2010/main" val="3943121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Terugblik</a:t>
            </a:r>
          </a:p>
        </p:txBody>
      </p:sp>
      <p:sp>
        <p:nvSpPr>
          <p:cNvPr id="3" name="Tijdelijke aanduiding voor inhoud 2"/>
          <p:cNvSpPr>
            <a:spLocks noGrp="1"/>
          </p:cNvSpPr>
          <p:nvPr>
            <p:ph idx="1"/>
          </p:nvPr>
        </p:nvSpPr>
        <p:spPr/>
        <p:txBody>
          <a:bodyPr/>
          <a:lstStyle/>
          <a:p>
            <a:pPr>
              <a:lnSpc>
                <a:spcPct val="130000"/>
              </a:lnSpc>
            </a:pPr>
            <a:r>
              <a:rPr lang="nl-NL" dirty="0"/>
              <a:t>Praktijkbeoordelingen semester 2 (Ad1)</a:t>
            </a:r>
          </a:p>
          <a:p>
            <a:pPr>
              <a:lnSpc>
                <a:spcPct val="130000"/>
              </a:lnSpc>
            </a:pPr>
            <a:r>
              <a:rPr lang="nl-NL" dirty="0"/>
              <a:t>Praktijkbeoordelingen semester 4 (Ad2)</a:t>
            </a:r>
          </a:p>
          <a:p>
            <a:pPr>
              <a:lnSpc>
                <a:spcPct val="130000"/>
              </a:lnSpc>
            </a:pPr>
            <a:r>
              <a:rPr lang="nl-NL" dirty="0"/>
              <a:t>Vragen?</a:t>
            </a:r>
          </a:p>
          <a:p>
            <a:pPr>
              <a:lnSpc>
                <a:spcPct val="130000"/>
              </a:lnSpc>
            </a:pPr>
            <a:r>
              <a:rPr lang="nl-NL" dirty="0"/>
              <a:t>Aandachtspunten?</a:t>
            </a:r>
          </a:p>
        </p:txBody>
      </p:sp>
    </p:spTree>
    <p:extLst>
      <p:ext uri="{BB962C8B-B14F-4D97-AF65-F5344CB8AC3E}">
        <p14:creationId xmlns:p14="http://schemas.microsoft.com/office/powerpoint/2010/main" val="1630963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tussenevaluatie</a:t>
            </a:r>
          </a:p>
        </p:txBody>
      </p:sp>
      <p:pic>
        <p:nvPicPr>
          <p:cNvPr id="5" name="Afbeelding 4" descr="Schermafbeelding 2019-03-13 om 08.08.5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700808"/>
            <a:ext cx="5858143" cy="4433368"/>
          </a:xfrm>
          <a:prstGeom prst="rect">
            <a:avLst/>
          </a:prstGeom>
        </p:spPr>
      </p:pic>
    </p:spTree>
    <p:extLst>
      <p:ext uri="{BB962C8B-B14F-4D97-AF65-F5344CB8AC3E}">
        <p14:creationId xmlns:p14="http://schemas.microsoft.com/office/powerpoint/2010/main" val="102247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tussen</a:t>
            </a:r>
            <a:r>
              <a:rPr lang="nl-NL" b="1" dirty="0"/>
              <a:t>evaluatie</a:t>
            </a:r>
          </a:p>
        </p:txBody>
      </p:sp>
      <p:pic>
        <p:nvPicPr>
          <p:cNvPr id="3" name="Afbeelding 2" descr="Schermafbeelding 2019-03-13 om 08.09.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556792"/>
            <a:ext cx="6948264" cy="5011726"/>
          </a:xfrm>
          <a:prstGeom prst="rect">
            <a:avLst/>
          </a:prstGeom>
        </p:spPr>
      </p:pic>
    </p:spTree>
    <p:extLst>
      <p:ext uri="{BB962C8B-B14F-4D97-AF65-F5344CB8AC3E}">
        <p14:creationId xmlns:p14="http://schemas.microsoft.com/office/powerpoint/2010/main" val="1386804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praktijkbeoordeling</a:t>
            </a:r>
          </a:p>
        </p:txBody>
      </p:sp>
      <p:sp>
        <p:nvSpPr>
          <p:cNvPr id="5" name="Tijdelijke aanduiding voor inhoud 2"/>
          <p:cNvSpPr>
            <a:spLocks noGrp="1"/>
          </p:cNvSpPr>
          <p:nvPr>
            <p:ph idx="1"/>
          </p:nvPr>
        </p:nvSpPr>
        <p:spPr>
          <a:xfrm>
            <a:off x="1268413" y="1831107"/>
            <a:ext cx="7119937" cy="4694237"/>
          </a:xfrm>
        </p:spPr>
        <p:txBody>
          <a:bodyPr/>
          <a:lstStyle/>
          <a:p>
            <a:pPr marL="0" indent="0">
              <a:buNone/>
            </a:pPr>
            <a:r>
              <a:rPr lang="nl-NL" dirty="0"/>
              <a:t>Model 1: Beroepshouding</a:t>
            </a:r>
          </a:p>
          <a:p>
            <a:pPr marL="0" indent="0">
              <a:buNone/>
            </a:pPr>
            <a:endParaRPr lang="nl-NL" dirty="0"/>
          </a:p>
          <a:p>
            <a:pPr marL="0" indent="0">
              <a:buNone/>
            </a:pPr>
            <a:r>
              <a:rPr lang="nl-NL" dirty="0"/>
              <a:t>Model 2: Proces</a:t>
            </a:r>
          </a:p>
          <a:p>
            <a:pPr marL="0" indent="0">
              <a:buNone/>
            </a:pPr>
            <a:endParaRPr lang="nl-NL" dirty="0"/>
          </a:p>
          <a:p>
            <a:pPr marL="0" indent="0">
              <a:buNone/>
            </a:pPr>
            <a:r>
              <a:rPr lang="nl-NL" dirty="0"/>
              <a:t>Model 3: Activiteit</a:t>
            </a:r>
          </a:p>
          <a:p>
            <a:pPr marL="0" indent="0">
              <a:buNone/>
            </a:pPr>
            <a:endParaRPr lang="nl-NL" dirty="0"/>
          </a:p>
          <a:p>
            <a:pPr marL="0" indent="0">
              <a:buNone/>
            </a:pPr>
            <a:r>
              <a:rPr lang="nl-NL" dirty="0"/>
              <a:t>Model 4: Gesprek</a:t>
            </a:r>
          </a:p>
        </p:txBody>
      </p:sp>
    </p:spTree>
    <p:extLst>
      <p:ext uri="{BB962C8B-B14F-4D97-AF65-F5344CB8AC3E}">
        <p14:creationId xmlns:p14="http://schemas.microsoft.com/office/powerpoint/2010/main" val="424657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praktijkbeoordeling</a:t>
            </a:r>
          </a:p>
        </p:txBody>
      </p:sp>
      <p:sp>
        <p:nvSpPr>
          <p:cNvPr id="5" name="Tijdelijke aanduiding voor inhoud 2"/>
          <p:cNvSpPr>
            <a:spLocks noGrp="1"/>
          </p:cNvSpPr>
          <p:nvPr>
            <p:ph idx="1"/>
          </p:nvPr>
        </p:nvSpPr>
        <p:spPr>
          <a:xfrm>
            <a:off x="1268413" y="1831107"/>
            <a:ext cx="6471939" cy="4694237"/>
          </a:xfrm>
        </p:spPr>
        <p:txBody>
          <a:bodyPr/>
          <a:lstStyle/>
          <a:p>
            <a:pPr marL="0" indent="0">
              <a:buNone/>
            </a:pPr>
            <a:r>
              <a:rPr lang="nl-NL" dirty="0"/>
              <a:t>Model 1: Beroepshouding  </a:t>
            </a:r>
            <a:r>
              <a:rPr lang="nl-NL" dirty="0">
                <a:solidFill>
                  <a:srgbClr val="4B95D7"/>
                </a:solidFill>
              </a:rPr>
              <a:t>20%</a:t>
            </a:r>
            <a:endParaRPr lang="nl-NL" dirty="0"/>
          </a:p>
          <a:p>
            <a:pPr marL="0" indent="0">
              <a:buNone/>
            </a:pPr>
            <a:endParaRPr lang="nl-NL" dirty="0"/>
          </a:p>
          <a:p>
            <a:pPr marL="0" indent="0">
              <a:buNone/>
            </a:pPr>
            <a:r>
              <a:rPr lang="nl-NL" dirty="0"/>
              <a:t>Model 2: Proces  </a:t>
            </a:r>
            <a:r>
              <a:rPr lang="nl-NL" dirty="0">
                <a:solidFill>
                  <a:srgbClr val="4B95D7"/>
                </a:solidFill>
              </a:rPr>
              <a:t>50%</a:t>
            </a:r>
            <a:endParaRPr lang="nl-NL" dirty="0"/>
          </a:p>
          <a:p>
            <a:pPr marL="0" indent="0">
              <a:buNone/>
            </a:pPr>
            <a:endParaRPr lang="nl-NL" dirty="0"/>
          </a:p>
          <a:p>
            <a:pPr marL="0" indent="0">
              <a:buNone/>
            </a:pPr>
            <a:r>
              <a:rPr lang="nl-NL" dirty="0"/>
              <a:t>Model 3: Activiteit  </a:t>
            </a:r>
            <a:r>
              <a:rPr lang="nl-NL" dirty="0">
                <a:solidFill>
                  <a:srgbClr val="4B95D7"/>
                </a:solidFill>
              </a:rPr>
              <a:t>10%</a:t>
            </a:r>
            <a:endParaRPr lang="nl-NL" dirty="0"/>
          </a:p>
          <a:p>
            <a:pPr marL="0" indent="0">
              <a:buNone/>
            </a:pPr>
            <a:endParaRPr lang="nl-NL" dirty="0"/>
          </a:p>
          <a:p>
            <a:pPr marL="0" indent="0">
              <a:buNone/>
            </a:pPr>
            <a:r>
              <a:rPr lang="nl-NL" dirty="0"/>
              <a:t>Model 4: Gesprek  </a:t>
            </a:r>
            <a:r>
              <a:rPr lang="nl-NL" dirty="0">
                <a:solidFill>
                  <a:srgbClr val="4B95D7"/>
                </a:solidFill>
              </a:rPr>
              <a:t>20%</a:t>
            </a:r>
            <a:endParaRPr lang="nl-NL" dirty="0"/>
          </a:p>
        </p:txBody>
      </p:sp>
    </p:spTree>
    <p:extLst>
      <p:ext uri="{BB962C8B-B14F-4D97-AF65-F5344CB8AC3E}">
        <p14:creationId xmlns:p14="http://schemas.microsoft.com/office/powerpoint/2010/main" val="2297231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praktijkbeoordeling (Ad 1)</a:t>
            </a:r>
            <a:br>
              <a:rPr lang="nl-NL" dirty="0"/>
            </a:br>
            <a:endParaRPr lang="nl-NL" dirty="0"/>
          </a:p>
        </p:txBody>
      </p:sp>
      <p:pic>
        <p:nvPicPr>
          <p:cNvPr id="3" name="Afbeelding 2" descr="Schermafbeelding 2020-05-22 om 14.33.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412776"/>
            <a:ext cx="7376401" cy="5085184"/>
          </a:xfrm>
          <a:prstGeom prst="rect">
            <a:avLst/>
          </a:prstGeom>
        </p:spPr>
      </p:pic>
    </p:spTree>
    <p:extLst>
      <p:ext uri="{BB962C8B-B14F-4D97-AF65-F5344CB8AC3E}">
        <p14:creationId xmlns:p14="http://schemas.microsoft.com/office/powerpoint/2010/main" val="3651184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praktijkbeoordeling (Ad2)</a:t>
            </a:r>
          </a:p>
        </p:txBody>
      </p:sp>
      <p:pic>
        <p:nvPicPr>
          <p:cNvPr id="4" name="Afbeelding 3" descr="Schermafbeelding 2020-03-17 om 12.38.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0814" y="1701312"/>
            <a:ext cx="6769578" cy="4536000"/>
          </a:xfrm>
          <a:prstGeom prst="rect">
            <a:avLst/>
          </a:prstGeom>
        </p:spPr>
      </p:pic>
    </p:spTree>
    <p:extLst>
      <p:ext uri="{BB962C8B-B14F-4D97-AF65-F5344CB8AC3E}">
        <p14:creationId xmlns:p14="http://schemas.microsoft.com/office/powerpoint/2010/main" val="4084649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praktijkbeoordeling (Ad2)</a:t>
            </a:r>
          </a:p>
        </p:txBody>
      </p:sp>
      <p:pic>
        <p:nvPicPr>
          <p:cNvPr id="4" name="Afbeelding 3" descr="Schermafbeelding 2021-03-10 om 14.08.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1776"/>
            <a:ext cx="9144000" cy="1541240"/>
          </a:xfrm>
          <a:prstGeom prst="rect">
            <a:avLst/>
          </a:prstGeom>
        </p:spPr>
      </p:pic>
      <p:pic>
        <p:nvPicPr>
          <p:cNvPr id="6" name="Afbeelding 5" descr="Schermafbeelding 2021-03-10 om 14.09.0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9249"/>
            <a:ext cx="9144000" cy="999951"/>
          </a:xfrm>
          <a:prstGeom prst="rect">
            <a:avLst/>
          </a:prstGeom>
        </p:spPr>
      </p:pic>
      <p:sp>
        <p:nvSpPr>
          <p:cNvPr id="3" name="Rechthoek 2"/>
          <p:cNvSpPr/>
          <p:nvPr/>
        </p:nvSpPr>
        <p:spPr>
          <a:xfrm>
            <a:off x="323528" y="5445224"/>
            <a:ext cx="8208912" cy="415498"/>
          </a:xfrm>
          <a:prstGeom prst="rect">
            <a:avLst/>
          </a:prstGeom>
        </p:spPr>
        <p:txBody>
          <a:bodyPr wrap="square">
            <a:spAutoFit/>
          </a:bodyPr>
          <a:lstStyle/>
          <a:p>
            <a:pPr marL="0" indent="0">
              <a:lnSpc>
                <a:spcPct val="120000"/>
              </a:lnSpc>
              <a:buNone/>
            </a:pPr>
            <a:r>
              <a:rPr lang="nl-NL" i="1" dirty="0">
                <a:solidFill>
                  <a:srgbClr val="4B95D7"/>
                </a:solidFill>
              </a:rPr>
              <a:t>(Minimaal 2 volwassenen)</a:t>
            </a:r>
          </a:p>
        </p:txBody>
      </p:sp>
    </p:spTree>
    <p:extLst>
      <p:ext uri="{BB962C8B-B14F-4D97-AF65-F5344CB8AC3E}">
        <p14:creationId xmlns:p14="http://schemas.microsoft.com/office/powerpoint/2010/main" val="1839546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836712"/>
            <a:ext cx="7119937" cy="606425"/>
          </a:xfrm>
        </p:spPr>
        <p:txBody>
          <a:bodyPr/>
          <a:lstStyle/>
          <a:p>
            <a:r>
              <a:rPr lang="nl-NL" dirty="0"/>
              <a:t>Voorlichting praktijkbeoordelaars</a:t>
            </a:r>
          </a:p>
        </p:txBody>
      </p:sp>
      <p:sp>
        <p:nvSpPr>
          <p:cNvPr id="3" name="Tijdelijke aanduiding voor inhoud 2"/>
          <p:cNvSpPr>
            <a:spLocks noGrp="1"/>
          </p:cNvSpPr>
          <p:nvPr>
            <p:ph idx="1"/>
          </p:nvPr>
        </p:nvSpPr>
        <p:spPr>
          <a:xfrm>
            <a:off x="611560" y="1687091"/>
            <a:ext cx="8532440" cy="4694237"/>
          </a:xfrm>
        </p:spPr>
        <p:txBody>
          <a:bodyPr/>
          <a:lstStyle/>
          <a:p>
            <a:pPr>
              <a:lnSpc>
                <a:spcPct val="130000"/>
              </a:lnSpc>
            </a:pPr>
            <a:r>
              <a:rPr lang="nl-NL" dirty="0"/>
              <a:t>De opleiding Ad-PEP</a:t>
            </a:r>
          </a:p>
          <a:p>
            <a:pPr>
              <a:lnSpc>
                <a:spcPct val="130000"/>
              </a:lnSpc>
            </a:pPr>
            <a:r>
              <a:rPr lang="nl-NL" dirty="0"/>
              <a:t>Beroepsbeeld, bekwaamheden en leerdoelen</a:t>
            </a:r>
          </a:p>
          <a:p>
            <a:pPr>
              <a:lnSpc>
                <a:spcPct val="130000"/>
              </a:lnSpc>
            </a:pPr>
            <a:r>
              <a:rPr lang="nl-NL" dirty="0"/>
              <a:t>Terugblik op praktijkbeoordelingen semester 2/4</a:t>
            </a:r>
          </a:p>
          <a:p>
            <a:pPr>
              <a:lnSpc>
                <a:spcPct val="130000"/>
              </a:lnSpc>
            </a:pPr>
            <a:r>
              <a:rPr lang="nl-NL" dirty="0"/>
              <a:t>Tussenevaluatie</a:t>
            </a:r>
          </a:p>
          <a:p>
            <a:pPr>
              <a:lnSpc>
                <a:spcPct val="130000"/>
              </a:lnSpc>
            </a:pPr>
            <a:r>
              <a:rPr lang="nl-NL" dirty="0"/>
              <a:t>Praktijkbeoordeling Ad1</a:t>
            </a:r>
          </a:p>
          <a:p>
            <a:pPr>
              <a:lnSpc>
                <a:spcPct val="130000"/>
              </a:lnSpc>
            </a:pPr>
            <a:r>
              <a:rPr lang="nl-NL" dirty="0"/>
              <a:t>Praktijkbeoordeling Ad2</a:t>
            </a:r>
          </a:p>
        </p:txBody>
      </p:sp>
      <p:pic>
        <p:nvPicPr>
          <p:cNvPr id="4" name="Afbeelding 3"/>
          <p:cNvPicPr>
            <a:picLocks noChangeAspect="1"/>
          </p:cNvPicPr>
          <p:nvPr/>
        </p:nvPicPr>
        <p:blipFill>
          <a:blip r:embed="rId3"/>
          <a:stretch>
            <a:fillRect/>
          </a:stretch>
        </p:blipFill>
        <p:spPr>
          <a:xfrm>
            <a:off x="6156176" y="3861048"/>
            <a:ext cx="2848464" cy="2852936"/>
          </a:xfrm>
          <a:prstGeom prst="rect">
            <a:avLst/>
          </a:prstGeom>
        </p:spPr>
      </p:pic>
    </p:spTree>
    <p:extLst>
      <p:ext uri="{BB962C8B-B14F-4D97-AF65-F5344CB8AC3E}">
        <p14:creationId xmlns:p14="http://schemas.microsoft.com/office/powerpoint/2010/main" val="38428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Schermafbeelding 2022-04-20 om 06.12.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980728"/>
            <a:ext cx="7524328" cy="5716335"/>
          </a:xfrm>
          <a:prstGeom prst="rect">
            <a:avLst/>
          </a:prstGeom>
        </p:spPr>
      </p:pic>
      <p:sp>
        <p:nvSpPr>
          <p:cNvPr id="2" name="Titel 1"/>
          <p:cNvSpPr>
            <a:spLocks noGrp="1"/>
          </p:cNvSpPr>
          <p:nvPr>
            <p:ph type="title"/>
          </p:nvPr>
        </p:nvSpPr>
        <p:spPr>
          <a:xfrm>
            <a:off x="179512" y="260648"/>
            <a:ext cx="7119937" cy="606425"/>
          </a:xfrm>
        </p:spPr>
        <p:txBody>
          <a:bodyPr/>
          <a:lstStyle/>
          <a:p>
            <a:r>
              <a:rPr lang="nl-NL" dirty="0"/>
              <a:t>De praktijkbeoordeling</a:t>
            </a:r>
          </a:p>
        </p:txBody>
      </p:sp>
      <p:sp>
        <p:nvSpPr>
          <p:cNvPr id="3" name="Ovaal 2"/>
          <p:cNvSpPr/>
          <p:nvPr/>
        </p:nvSpPr>
        <p:spPr>
          <a:xfrm>
            <a:off x="539552" y="1772816"/>
            <a:ext cx="2160240" cy="360040"/>
          </a:xfrm>
          <a:prstGeom prst="ellipse">
            <a:avLst/>
          </a:prstGeom>
          <a:noFill/>
          <a:ln w="53975">
            <a:solidFill>
              <a:srgbClr val="F18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6" name="Ovaal 5"/>
          <p:cNvSpPr/>
          <p:nvPr/>
        </p:nvSpPr>
        <p:spPr>
          <a:xfrm>
            <a:off x="539552" y="6165304"/>
            <a:ext cx="3816424" cy="360040"/>
          </a:xfrm>
          <a:prstGeom prst="ellipse">
            <a:avLst/>
          </a:prstGeom>
          <a:noFill/>
          <a:ln w="53975">
            <a:solidFill>
              <a:srgbClr val="F18E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5211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11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strips(downLeft)">
                                      <p:cBhvr>
                                        <p:cTn id="12" dur="11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praktijkbeoordeling</a:t>
            </a:r>
          </a:p>
        </p:txBody>
      </p:sp>
      <p:sp>
        <p:nvSpPr>
          <p:cNvPr id="5" name="Tijdelijke aanduiding voor inhoud 2"/>
          <p:cNvSpPr>
            <a:spLocks noGrp="1"/>
          </p:cNvSpPr>
          <p:nvPr>
            <p:ph idx="1"/>
          </p:nvPr>
        </p:nvSpPr>
        <p:spPr>
          <a:xfrm>
            <a:off x="1268413" y="1831107"/>
            <a:ext cx="6471939" cy="4694237"/>
          </a:xfrm>
        </p:spPr>
        <p:txBody>
          <a:bodyPr/>
          <a:lstStyle/>
          <a:p>
            <a:pPr>
              <a:lnSpc>
                <a:spcPct val="120000"/>
              </a:lnSpc>
            </a:pPr>
            <a:r>
              <a:rPr lang="nl-NL" dirty="0"/>
              <a:t>Off/online</a:t>
            </a:r>
          </a:p>
          <a:p>
            <a:pPr>
              <a:lnSpc>
                <a:spcPct val="120000"/>
              </a:lnSpc>
            </a:pPr>
            <a:r>
              <a:rPr lang="nl-NL" dirty="0"/>
              <a:t>Duur van de activiteit</a:t>
            </a:r>
          </a:p>
          <a:p>
            <a:pPr>
              <a:lnSpc>
                <a:spcPct val="120000"/>
              </a:lnSpc>
            </a:pPr>
            <a:r>
              <a:rPr lang="nl-NL" dirty="0"/>
              <a:t>Groepsgrootte (baby’s, volwassenen)</a:t>
            </a:r>
          </a:p>
          <a:p>
            <a:pPr>
              <a:lnSpc>
                <a:spcPct val="120000"/>
              </a:lnSpc>
            </a:pPr>
            <a:r>
              <a:rPr lang="nl-NL" dirty="0"/>
              <a:t>Voorbereidingsformulier activiteiten met volwassenen</a:t>
            </a:r>
          </a:p>
          <a:p>
            <a:pPr marL="0" indent="0">
              <a:lnSpc>
                <a:spcPct val="120000"/>
              </a:lnSpc>
              <a:buNone/>
            </a:pPr>
            <a:endParaRPr lang="nl-NL" dirty="0"/>
          </a:p>
          <a:p>
            <a:endParaRPr lang="nl-NL" dirty="0"/>
          </a:p>
        </p:txBody>
      </p:sp>
    </p:spTree>
    <p:extLst>
      <p:ext uri="{BB962C8B-B14F-4D97-AF65-F5344CB8AC3E}">
        <p14:creationId xmlns:p14="http://schemas.microsoft.com/office/powerpoint/2010/main" val="26202712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br>
              <a:rPr lang="nl-NL" dirty="0"/>
            </a:br>
            <a:br>
              <a:rPr lang="nl-NL" dirty="0"/>
            </a:br>
            <a:br>
              <a:rPr lang="nl-NL" dirty="0"/>
            </a:br>
            <a:br>
              <a:rPr lang="nl-NL" dirty="0"/>
            </a:br>
            <a:br>
              <a:rPr lang="nl-NL" dirty="0"/>
            </a:br>
            <a:r>
              <a:rPr lang="nl-NL" dirty="0"/>
              <a:t>Declareren: </a:t>
            </a:r>
            <a:br>
              <a:rPr lang="nl-NL" dirty="0"/>
            </a:br>
            <a:r>
              <a:rPr lang="nl-NL" sz="2800" dirty="0"/>
              <a:t>3 uur per beoordeling </a:t>
            </a:r>
            <a:br>
              <a:rPr lang="nl-NL" sz="2800" dirty="0"/>
            </a:br>
            <a:r>
              <a:rPr lang="nl-NL" sz="2800" dirty="0"/>
              <a:t>via declaratieformulier (te verkrijgen via </a:t>
            </a:r>
            <a:br>
              <a:rPr lang="nl-NL" sz="2800" dirty="0"/>
            </a:br>
            <a:r>
              <a:rPr lang="nl-NL" sz="2800" dirty="0" err="1"/>
              <a:t>stagebureauAd@iselinge.nl</a:t>
            </a:r>
            <a:r>
              <a:rPr lang="nl-NL" sz="2800" dirty="0"/>
              <a:t>)</a:t>
            </a:r>
            <a:br>
              <a:rPr lang="nl-NL" sz="2800" dirty="0"/>
            </a:br>
            <a:br>
              <a:rPr lang="nl-NL" dirty="0"/>
            </a:br>
            <a:endParaRPr lang="nl-NL" dirty="0"/>
          </a:p>
        </p:txBody>
      </p:sp>
    </p:spTree>
    <p:extLst>
      <p:ext uri="{BB962C8B-B14F-4D97-AF65-F5344CB8AC3E}">
        <p14:creationId xmlns:p14="http://schemas.microsoft.com/office/powerpoint/2010/main" val="1076993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Vragen?</a:t>
            </a:r>
          </a:p>
        </p:txBody>
      </p:sp>
      <p:sp>
        <p:nvSpPr>
          <p:cNvPr id="3" name="Tijdelijke aanduiding voor inhoud 2"/>
          <p:cNvSpPr>
            <a:spLocks noGrp="1"/>
          </p:cNvSpPr>
          <p:nvPr>
            <p:ph idx="1"/>
          </p:nvPr>
        </p:nvSpPr>
        <p:spPr/>
        <p:txBody>
          <a:bodyPr/>
          <a:lstStyle/>
          <a:p>
            <a:pPr marL="0" indent="0">
              <a:lnSpc>
                <a:spcPct val="120000"/>
              </a:lnSpc>
              <a:buNone/>
            </a:pPr>
            <a:endParaRPr lang="nl-NL" dirty="0">
              <a:solidFill>
                <a:schemeClr val="tx2"/>
              </a:solidFill>
            </a:endParaRPr>
          </a:p>
          <a:p>
            <a:pPr>
              <a:lnSpc>
                <a:spcPct val="120000"/>
              </a:lnSpc>
            </a:pPr>
            <a:r>
              <a:rPr lang="nl-NL" dirty="0"/>
              <a:t>Mail naar </a:t>
            </a:r>
            <a:r>
              <a:rPr lang="nl-NL" dirty="0">
                <a:hlinkClick r:id="rId3"/>
              </a:rPr>
              <a:t>stagebureau</a:t>
            </a:r>
            <a:r>
              <a:rPr lang="nl-NL" b="1" dirty="0">
                <a:hlinkClick r:id="rId3"/>
              </a:rPr>
              <a:t>Ad</a:t>
            </a:r>
            <a:r>
              <a:rPr lang="nl-NL" dirty="0">
                <a:hlinkClick r:id="rId3"/>
              </a:rPr>
              <a:t>@iselinge.nl</a:t>
            </a:r>
            <a:r>
              <a:rPr lang="nl-NL" dirty="0"/>
              <a:t> of </a:t>
            </a:r>
            <a:r>
              <a:rPr lang="nl-NL" dirty="0">
                <a:hlinkClick r:id="rId4"/>
              </a:rPr>
              <a:t>carolien.vanriswijk@iselinge.nl</a:t>
            </a:r>
            <a:endParaRPr lang="nl-NL" dirty="0"/>
          </a:p>
          <a:p>
            <a:pPr marL="0" indent="0">
              <a:lnSpc>
                <a:spcPct val="120000"/>
              </a:lnSpc>
              <a:buNone/>
            </a:pPr>
            <a:endParaRPr lang="nl-NL" dirty="0"/>
          </a:p>
        </p:txBody>
      </p:sp>
    </p:spTree>
    <p:extLst>
      <p:ext uri="{BB962C8B-B14F-4D97-AF65-F5344CB8AC3E}">
        <p14:creationId xmlns:p14="http://schemas.microsoft.com/office/powerpoint/2010/main" val="169069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opleiding Ad-PEP</a:t>
            </a:r>
          </a:p>
        </p:txBody>
      </p:sp>
      <p:sp>
        <p:nvSpPr>
          <p:cNvPr id="3" name="Tijdelijke aanduiding voor inhoud 2"/>
          <p:cNvSpPr>
            <a:spLocks noGrp="1"/>
          </p:cNvSpPr>
          <p:nvPr>
            <p:ph idx="1"/>
          </p:nvPr>
        </p:nvSpPr>
        <p:spPr/>
        <p:txBody>
          <a:bodyPr/>
          <a:lstStyle/>
          <a:p>
            <a:pPr>
              <a:lnSpc>
                <a:spcPct val="120000"/>
              </a:lnSpc>
            </a:pPr>
            <a:r>
              <a:rPr lang="nl-NL" dirty="0"/>
              <a:t>Deeltijd hbo</a:t>
            </a:r>
          </a:p>
          <a:p>
            <a:pPr>
              <a:lnSpc>
                <a:spcPct val="120000"/>
              </a:lnSpc>
            </a:pPr>
            <a:r>
              <a:rPr lang="nl-NL" dirty="0"/>
              <a:t>Twee jaar</a:t>
            </a:r>
          </a:p>
          <a:p>
            <a:pPr>
              <a:lnSpc>
                <a:spcPct val="120000"/>
              </a:lnSpc>
            </a:pPr>
            <a:r>
              <a:rPr lang="nl-NL" dirty="0"/>
              <a:t>Niveau 5</a:t>
            </a:r>
          </a:p>
          <a:p>
            <a:pPr>
              <a:lnSpc>
                <a:spcPct val="120000"/>
              </a:lnSpc>
            </a:pPr>
            <a:r>
              <a:rPr lang="nl-NL" dirty="0"/>
              <a:t>Woensdag 14.30 </a:t>
            </a:r>
            <a:r>
              <a:rPr lang="mr-IN" dirty="0"/>
              <a:t>–</a:t>
            </a:r>
            <a:r>
              <a:rPr lang="nl-NL" dirty="0"/>
              <a:t> 21.30</a:t>
            </a:r>
          </a:p>
          <a:p>
            <a:pPr>
              <a:lnSpc>
                <a:spcPct val="120000"/>
              </a:lnSpc>
            </a:pPr>
            <a:r>
              <a:rPr lang="nl-NL" dirty="0"/>
              <a:t>8 uur onderwijs, 16 uur praktijk, 16 uur zelfstudie</a:t>
            </a:r>
          </a:p>
          <a:p>
            <a:pPr>
              <a:lnSpc>
                <a:spcPct val="120000"/>
              </a:lnSpc>
            </a:pPr>
            <a:r>
              <a:rPr lang="nl-NL" dirty="0"/>
              <a:t>Lerarenondersteuner, pedagogisch beleidsmedewerker/coach, </a:t>
            </a:r>
            <a:r>
              <a:rPr lang="mr-IN" dirty="0"/>
              <a:t>…</a:t>
            </a:r>
            <a:endParaRPr lang="nl-NL" dirty="0"/>
          </a:p>
        </p:txBody>
      </p:sp>
    </p:spTree>
    <p:extLst>
      <p:ext uri="{BB962C8B-B14F-4D97-AF65-F5344CB8AC3E}">
        <p14:creationId xmlns:p14="http://schemas.microsoft.com/office/powerpoint/2010/main" val="228697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68413" y="662335"/>
            <a:ext cx="7119937" cy="606425"/>
          </a:xfrm>
        </p:spPr>
        <p:txBody>
          <a:bodyPr/>
          <a:lstStyle/>
          <a:p>
            <a:r>
              <a:rPr lang="nl-NL" dirty="0"/>
              <a:t>De opleiding Ad-PEP</a:t>
            </a:r>
          </a:p>
        </p:txBody>
      </p:sp>
      <p:pic>
        <p:nvPicPr>
          <p:cNvPr id="4" name="Tijdelijke aanduiding voor inhoud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556792"/>
            <a:ext cx="4072924" cy="5758754"/>
          </a:xfrm>
        </p:spPr>
      </p:pic>
      <p:pic>
        <p:nvPicPr>
          <p:cNvPr id="5" name="Afbeelding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1556792"/>
            <a:ext cx="4072924" cy="5758752"/>
          </a:xfrm>
          <a:prstGeom prst="rect">
            <a:avLst/>
          </a:prstGeom>
        </p:spPr>
      </p:pic>
    </p:spTree>
    <p:extLst>
      <p:ext uri="{BB962C8B-B14F-4D97-AF65-F5344CB8AC3E}">
        <p14:creationId xmlns:p14="http://schemas.microsoft.com/office/powerpoint/2010/main" val="2546177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opleiding Ad-PEP</a:t>
            </a:r>
          </a:p>
        </p:txBody>
      </p:sp>
      <p:pic>
        <p:nvPicPr>
          <p:cNvPr id="6" name="Afbeelding 5"/>
          <p:cNvPicPr>
            <a:picLocks noChangeAspect="1"/>
          </p:cNvPicPr>
          <p:nvPr/>
        </p:nvPicPr>
        <p:blipFill rotWithShape="1">
          <a:blip r:embed="rId3"/>
          <a:srcRect t="38931"/>
          <a:stretch/>
        </p:blipFill>
        <p:spPr>
          <a:xfrm>
            <a:off x="1349588" y="1687247"/>
            <a:ext cx="7182852" cy="4910105"/>
          </a:xfrm>
          <a:prstGeom prst="rect">
            <a:avLst/>
          </a:prstGeom>
        </p:spPr>
      </p:pic>
    </p:spTree>
    <p:extLst>
      <p:ext uri="{BB962C8B-B14F-4D97-AF65-F5344CB8AC3E}">
        <p14:creationId xmlns:p14="http://schemas.microsoft.com/office/powerpoint/2010/main" val="4407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De opleiding Ad-PEP</a:t>
            </a:r>
          </a:p>
        </p:txBody>
      </p:sp>
      <p:pic>
        <p:nvPicPr>
          <p:cNvPr id="5" name="Afbeelding 4"/>
          <p:cNvPicPr>
            <a:picLocks noChangeAspect="1"/>
          </p:cNvPicPr>
          <p:nvPr/>
        </p:nvPicPr>
        <p:blipFill rotWithShape="1">
          <a:blip r:embed="rId3"/>
          <a:srcRect t="39182"/>
          <a:stretch/>
        </p:blipFill>
        <p:spPr>
          <a:xfrm>
            <a:off x="1356320" y="1726769"/>
            <a:ext cx="7248128" cy="4798575"/>
          </a:xfrm>
          <a:prstGeom prst="rect">
            <a:avLst/>
          </a:prstGeom>
        </p:spPr>
      </p:pic>
    </p:spTree>
    <p:extLst>
      <p:ext uri="{BB962C8B-B14F-4D97-AF65-F5344CB8AC3E}">
        <p14:creationId xmlns:p14="http://schemas.microsoft.com/office/powerpoint/2010/main" val="2957712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Praktijk:</a:t>
            </a:r>
          </a:p>
        </p:txBody>
      </p:sp>
      <p:sp>
        <p:nvSpPr>
          <p:cNvPr id="3" name="Tijdelijke aanduiding voor inhoud 2"/>
          <p:cNvSpPr>
            <a:spLocks noGrp="1"/>
          </p:cNvSpPr>
          <p:nvPr>
            <p:ph idx="1"/>
          </p:nvPr>
        </p:nvSpPr>
        <p:spPr>
          <a:xfrm>
            <a:off x="1268413" y="1687513"/>
            <a:ext cx="6111899" cy="4694237"/>
          </a:xfrm>
        </p:spPr>
        <p:txBody>
          <a:bodyPr/>
          <a:lstStyle/>
          <a:p>
            <a:pPr>
              <a:lnSpc>
                <a:spcPct val="120000"/>
              </a:lnSpc>
            </a:pPr>
            <a:r>
              <a:rPr lang="nl-NL" dirty="0"/>
              <a:t>Werkplek, stageplek of combinatie</a:t>
            </a:r>
          </a:p>
          <a:p>
            <a:pPr>
              <a:lnSpc>
                <a:spcPct val="120000"/>
              </a:lnSpc>
            </a:pPr>
            <a:endParaRPr lang="nl-NL" sz="1500" dirty="0"/>
          </a:p>
          <a:p>
            <a:pPr>
              <a:lnSpc>
                <a:spcPct val="120000"/>
              </a:lnSpc>
            </a:pPr>
            <a:r>
              <a:rPr lang="nl-NL" dirty="0"/>
              <a:t>Minimaal 16 uur, waarvan 4 uur flexibel (voor opdrachten)</a:t>
            </a:r>
          </a:p>
          <a:p>
            <a:pPr marL="0" indent="0">
              <a:lnSpc>
                <a:spcPct val="120000"/>
              </a:lnSpc>
              <a:buNone/>
            </a:pPr>
            <a:endParaRPr lang="nl-NL" sz="1500" dirty="0"/>
          </a:p>
          <a:p>
            <a:pPr>
              <a:lnSpc>
                <a:spcPct val="120000"/>
              </a:lnSpc>
            </a:pPr>
            <a:r>
              <a:rPr lang="nl-NL" dirty="0"/>
              <a:t>Kinderopvang, onderwijs,       elders</a:t>
            </a:r>
          </a:p>
        </p:txBody>
      </p:sp>
      <p:pic>
        <p:nvPicPr>
          <p:cNvPr id="4" name="Afbeelding 3"/>
          <p:cNvPicPr>
            <a:picLocks noChangeAspect="1"/>
          </p:cNvPicPr>
          <p:nvPr/>
        </p:nvPicPr>
        <p:blipFill>
          <a:blip r:embed="rId3"/>
          <a:stretch>
            <a:fillRect/>
          </a:stretch>
        </p:blipFill>
        <p:spPr>
          <a:xfrm>
            <a:off x="6156176" y="2708920"/>
            <a:ext cx="3743999" cy="3814154"/>
          </a:xfrm>
          <a:prstGeom prst="rect">
            <a:avLst/>
          </a:prstGeom>
        </p:spPr>
      </p:pic>
    </p:spTree>
    <p:extLst>
      <p:ext uri="{BB962C8B-B14F-4D97-AF65-F5344CB8AC3E}">
        <p14:creationId xmlns:p14="http://schemas.microsoft.com/office/powerpoint/2010/main" val="235054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99592" y="950913"/>
            <a:ext cx="7119937" cy="606425"/>
          </a:xfrm>
        </p:spPr>
        <p:txBody>
          <a:bodyPr/>
          <a:lstStyle/>
          <a:p>
            <a:r>
              <a:rPr lang="nl-NL" dirty="0"/>
              <a:t>Wat doet de student in de praktijk?</a:t>
            </a:r>
          </a:p>
        </p:txBody>
      </p:sp>
      <p:sp>
        <p:nvSpPr>
          <p:cNvPr id="3" name="Tijdelijke aanduiding voor inhoud 2"/>
          <p:cNvSpPr>
            <a:spLocks noGrp="1"/>
          </p:cNvSpPr>
          <p:nvPr>
            <p:ph idx="1"/>
          </p:nvPr>
        </p:nvSpPr>
        <p:spPr>
          <a:xfrm>
            <a:off x="971600" y="1687513"/>
            <a:ext cx="7119937" cy="4694237"/>
          </a:xfrm>
        </p:spPr>
        <p:txBody>
          <a:bodyPr/>
          <a:lstStyle/>
          <a:p>
            <a:r>
              <a:rPr lang="nl-NL" dirty="0"/>
              <a:t>De student werkt/werkt mee +</a:t>
            </a:r>
          </a:p>
          <a:p>
            <a:r>
              <a:rPr lang="nl-NL" dirty="0"/>
              <a:t>De student voert opdrachten uit vanuit de opleiding +</a:t>
            </a:r>
          </a:p>
          <a:p>
            <a:r>
              <a:rPr lang="nl-NL" dirty="0"/>
              <a:t>De student pakt (in toenemende mate) taken en activiteiten op die passen bij de rollen van de Ad-er:</a:t>
            </a:r>
          </a:p>
          <a:p>
            <a:pPr marL="0" indent="0">
              <a:buNone/>
            </a:pPr>
            <a:r>
              <a:rPr lang="nl-NL" dirty="0"/>
              <a:t>	- beroepsbeeld</a:t>
            </a:r>
          </a:p>
          <a:p>
            <a:pPr marL="0" indent="0">
              <a:buNone/>
            </a:pPr>
            <a:r>
              <a:rPr lang="nl-NL" dirty="0"/>
              <a:t>	- bekwaamheden en leerdoelen</a:t>
            </a:r>
          </a:p>
          <a:p>
            <a:pPr marL="0" indent="0">
              <a:buNone/>
            </a:pPr>
            <a:r>
              <a:rPr lang="nl-NL" dirty="0"/>
              <a:t>	- beoordelingsformulieren</a:t>
            </a:r>
          </a:p>
          <a:p>
            <a:pPr marL="0" indent="0">
              <a:buNone/>
            </a:pPr>
            <a:r>
              <a:rPr lang="nl-NL" dirty="0"/>
              <a:t>	</a:t>
            </a:r>
          </a:p>
        </p:txBody>
      </p:sp>
    </p:spTree>
    <p:extLst>
      <p:ext uri="{BB962C8B-B14F-4D97-AF65-F5344CB8AC3E}">
        <p14:creationId xmlns:p14="http://schemas.microsoft.com/office/powerpoint/2010/main" val="95058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32656"/>
            <a:ext cx="7119937" cy="606425"/>
          </a:xfrm>
        </p:spPr>
        <p:txBody>
          <a:bodyPr/>
          <a:lstStyle/>
          <a:p>
            <a:r>
              <a:rPr lang="nl-NL" dirty="0"/>
              <a:t>Beroepsbeeld</a:t>
            </a:r>
          </a:p>
        </p:txBody>
      </p:sp>
      <p:sp>
        <p:nvSpPr>
          <p:cNvPr id="3" name="Tijdelijke aanduiding voor inhoud 2"/>
          <p:cNvSpPr>
            <a:spLocks noGrp="1"/>
          </p:cNvSpPr>
          <p:nvPr>
            <p:ph idx="1"/>
          </p:nvPr>
        </p:nvSpPr>
        <p:spPr>
          <a:xfrm>
            <a:off x="548407" y="1124744"/>
            <a:ext cx="7119937" cy="4694237"/>
          </a:xfrm>
        </p:spPr>
        <p:txBody>
          <a:bodyPr/>
          <a:lstStyle/>
          <a:p>
            <a:pPr marL="0" indent="0">
              <a:buNone/>
            </a:pPr>
            <a:r>
              <a:rPr lang="nl-NL" dirty="0"/>
              <a:t>4 rollen: </a:t>
            </a:r>
          </a:p>
          <a:p>
            <a:r>
              <a:rPr lang="nl-NL" dirty="0"/>
              <a:t>pedagoog </a:t>
            </a:r>
          </a:p>
          <a:p>
            <a:r>
              <a:rPr lang="nl-NL" dirty="0"/>
              <a:t>ontwerper</a:t>
            </a:r>
          </a:p>
          <a:p>
            <a:r>
              <a:rPr lang="nl-NL" dirty="0"/>
              <a:t>verbinder</a:t>
            </a:r>
          </a:p>
          <a:p>
            <a:r>
              <a:rPr lang="nl-NL" dirty="0"/>
              <a:t>coach </a:t>
            </a:r>
          </a:p>
          <a:p>
            <a:pPr marL="0" indent="0">
              <a:lnSpc>
                <a:spcPct val="120000"/>
              </a:lnSpc>
              <a:buNone/>
            </a:pPr>
            <a:endParaRPr lang="nl-NL" dirty="0"/>
          </a:p>
        </p:txBody>
      </p:sp>
      <p:pic>
        <p:nvPicPr>
          <p:cNvPr id="9" name="Afbeelding 8"/>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51920" y="476672"/>
            <a:ext cx="3415308" cy="2276872"/>
          </a:xfrm>
          <a:prstGeom prst="rect">
            <a:avLst/>
          </a:prstGeom>
        </p:spPr>
      </p:pic>
      <p:pic>
        <p:nvPicPr>
          <p:cNvPr id="10" name="Afbeelding 9"/>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084168" y="1916832"/>
            <a:ext cx="3456383" cy="2304256"/>
          </a:xfrm>
          <a:prstGeom prst="rect">
            <a:avLst/>
          </a:prstGeom>
        </p:spPr>
      </p:pic>
      <p:pic>
        <p:nvPicPr>
          <p:cNvPr id="11" name="Afbeelding 10"/>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771800" y="2996952"/>
            <a:ext cx="3631332" cy="2420888"/>
          </a:xfrm>
          <a:prstGeom prst="rect">
            <a:avLst/>
          </a:prstGeom>
        </p:spPr>
      </p:pic>
      <p:pic>
        <p:nvPicPr>
          <p:cNvPr id="12" name="Afbeelding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084168" y="4365104"/>
            <a:ext cx="3454068" cy="2302712"/>
          </a:xfrm>
          <a:prstGeom prst="rect">
            <a:avLst/>
          </a:prstGeom>
        </p:spPr>
      </p:pic>
    </p:spTree>
    <p:extLst>
      <p:ext uri="{BB962C8B-B14F-4D97-AF65-F5344CB8AC3E}">
        <p14:creationId xmlns:p14="http://schemas.microsoft.com/office/powerpoint/2010/main" val="2845288701"/>
      </p:ext>
    </p:extLst>
  </p:cSld>
  <p:clrMapOvr>
    <a:masterClrMapping/>
  </p:clrMapOvr>
</p:sld>
</file>

<file path=ppt/theme/theme1.xml><?xml version="1.0" encoding="utf-8"?>
<a:theme xmlns:a="http://schemas.openxmlformats.org/drawingml/2006/main" name="Aangepast ontwerp">
  <a:themeElements>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angepast ontwerp">
      <a:majorFont>
        <a:latin typeface="Trebuchet MS"/>
        <a:ea typeface=""/>
        <a:cs typeface=""/>
      </a:majorFont>
      <a:minorFont>
        <a:latin typeface="Trebuchet MS"/>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selinge Hogeschool [Compatibiliteitsmodus]" id="{17F5F10F-A50B-43F9-A61E-90312AE3C849}" vid="{689DB24B-B14A-4EA8-8E16-9DE87F5A04EF}"/>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7704</TotalTime>
  <Words>2236</Words>
  <Application>Microsoft Macintosh PowerPoint</Application>
  <PresentationFormat>Diavoorstelling (4:3)</PresentationFormat>
  <Paragraphs>193</Paragraphs>
  <Slides>23</Slides>
  <Notes>20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23</vt:i4>
      </vt:variant>
    </vt:vector>
  </HeadingPairs>
  <TitlesOfParts>
    <vt:vector size="27" baseType="lpstr">
      <vt:lpstr>Arial</vt:lpstr>
      <vt:lpstr>Calibri</vt:lpstr>
      <vt:lpstr>Trebuchet MS</vt:lpstr>
      <vt:lpstr>Aangepast ontwerp</vt:lpstr>
      <vt:lpstr>PowerPoint-presentatie</vt:lpstr>
      <vt:lpstr>Voorlichting praktijkbeoordelaars</vt:lpstr>
      <vt:lpstr>De opleiding Ad-PEP</vt:lpstr>
      <vt:lpstr>De opleiding Ad-PEP</vt:lpstr>
      <vt:lpstr>De opleiding Ad-PEP</vt:lpstr>
      <vt:lpstr>De opleiding Ad-PEP</vt:lpstr>
      <vt:lpstr>Praktijk:</vt:lpstr>
      <vt:lpstr>Wat doet de student in de praktijk?</vt:lpstr>
      <vt:lpstr>Beroepsbeeld</vt:lpstr>
      <vt:lpstr>Beroepsbeeld</vt:lpstr>
      <vt:lpstr>Bekwaamheden en leerdoelen</vt:lpstr>
      <vt:lpstr>Terugblik</vt:lpstr>
      <vt:lpstr>De tussenevaluatie</vt:lpstr>
      <vt:lpstr>De tussenevaluatie</vt:lpstr>
      <vt:lpstr>De praktijkbeoordeling</vt:lpstr>
      <vt:lpstr>De praktijkbeoordeling</vt:lpstr>
      <vt:lpstr>De praktijkbeoordeling (Ad 1) </vt:lpstr>
      <vt:lpstr>De praktijkbeoordeling (Ad2)</vt:lpstr>
      <vt:lpstr>De praktijkbeoordeling (Ad2)</vt:lpstr>
      <vt:lpstr>De praktijkbeoordeling</vt:lpstr>
      <vt:lpstr>De praktijkbeoordeling</vt:lpstr>
      <vt:lpstr>     Declareren:  3 uur per beoordeling  via declaratieformulier (te verkrijgen via  stagebureauAd@iselinge.nl)  </vt:lpstr>
      <vt:lpstr>Vragen?</vt:lpstr>
    </vt:vector>
  </TitlesOfParts>
  <Company>IJsselgroep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presentatie</dc:title>
  <dc:creator>Elise Veenhuis</dc:creator>
  <cp:lastModifiedBy>Carolien van Riswijk</cp:lastModifiedBy>
  <cp:revision>137</cp:revision>
  <dcterms:created xsi:type="dcterms:W3CDTF">2016-01-08T14:56:02Z</dcterms:created>
  <dcterms:modified xsi:type="dcterms:W3CDTF">2024-05-13T18:58:17Z</dcterms:modified>
</cp:coreProperties>
</file>