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9"/>
  </p:notesMasterIdLst>
  <p:sldIdLst>
    <p:sldId id="256" r:id="rId2"/>
    <p:sldId id="274" r:id="rId3"/>
    <p:sldId id="311" r:id="rId4"/>
    <p:sldId id="304" r:id="rId5"/>
    <p:sldId id="307" r:id="rId6"/>
    <p:sldId id="306" r:id="rId7"/>
    <p:sldId id="308" r:id="rId8"/>
    <p:sldId id="310" r:id="rId9"/>
    <p:sldId id="276" r:id="rId10"/>
    <p:sldId id="294" r:id="rId11"/>
    <p:sldId id="369" r:id="rId12"/>
    <p:sldId id="372" r:id="rId13"/>
    <p:sldId id="373" r:id="rId14"/>
    <p:sldId id="312" r:id="rId15"/>
    <p:sldId id="313" r:id="rId16"/>
    <p:sldId id="374" r:id="rId17"/>
    <p:sldId id="375" r:id="rId1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95D7"/>
    <a:srgbClr val="F18E00"/>
    <a:srgbClr val="D2E4F5"/>
    <a:srgbClr val="F2D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463" autoAdjust="0"/>
  </p:normalViewPr>
  <p:slideViewPr>
    <p:cSldViewPr>
      <p:cViewPr varScale="1">
        <p:scale>
          <a:sx n="78" d="100"/>
          <a:sy n="78" d="100"/>
        </p:scale>
        <p:origin x="308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932DB-BD33-B244-B7E2-CAF5B02B6322}" type="datetimeFigureOut">
              <a:rPr lang="nl-NL" smtClean="0"/>
              <a:t>06-11-2023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889E1-B956-ED46-9F93-6EB8F881E0A1}" type="slidenum">
              <a:rPr lang="nl-NL" smtClean="0"/>
              <a:t>‹nr.›</a:t>
            </a:fld>
            <a:endParaRPr lang="nl-NL"/>
          </a:p>
        </p:txBody>
      </p:sp>
    </p:spTree>
    <p:extLst>
      <p:ext uri="{BB962C8B-B14F-4D97-AF65-F5344CB8AC3E}">
        <p14:creationId xmlns:p14="http://schemas.microsoft.com/office/powerpoint/2010/main" val="696975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selinge.onderwijsonline.nl/manage/information/file/LVqdQoN0/eyJpdiI6InY5ZmlGWW5vMFI2SkRBZjdHV0RlYnc9PSIsInZhbHVlIjoielNrQ0pkVTNCNWM1WVJLK1RrUWtyTkpRbkxrcjFENWxON0lPWGRtN1NMSDJqTlkweFVmRU14Y3ZDSHQ5ZElzbjN2aFpObldJWU40bWRHTEFEa0pcL1NBPT0iLCJtYWMiOiI5NzM4ZTUxYWFhMDZhNTc0Y2FiZjZiM2JmODkwNTA5YjllMGQwMWQ4N2RlZjYxOGVhOWE4Nzg2NzI4NDg4YjA0In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Hartelijk welkom bij deze online voorlichting voor praktijkbeoordelaars</a:t>
            </a:r>
            <a:r>
              <a:rPr lang="nl-NL" baseline="0" dirty="0"/>
              <a:t> van eerste- en tweedejaars Ad-studenten.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Graag informeren wij jullie op deze wijze over de aanstaande praktijkbeoordelingen.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De presentatie bespreekt zowel de praktijkbeoordeling van de eerstejaars Ad-studenten (semester 2) als die van de tweedejaars (semester 4).</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Sommigen van jullie hebben al eerder Ad-studenten beoordeeld, anderen nog niet. Op de website (zie hiervoor de link in de notitie-ruimte onder deze dia: </a:t>
            </a:r>
            <a:r>
              <a:rPr lang="nl-NL" baseline="0" dirty="0" err="1"/>
              <a:t>https</a:t>
            </a:r>
            <a:r>
              <a:rPr lang="nl-NL" baseline="0" dirty="0"/>
              <a:t>://</a:t>
            </a:r>
            <a:r>
              <a:rPr lang="nl-NL" baseline="0" dirty="0" err="1"/>
              <a:t>www.iselinge.nl</a:t>
            </a:r>
            <a:r>
              <a:rPr lang="nl-NL" baseline="0" dirty="0"/>
              <a:t>/Studie-kiezen/Ad-Pedagogisch-Educatief-Professional) is veel informatie over de opleiding te vinden, waaronder (onderaan de pagina) een filmpje dat uitlegt wat Hbo-niveau 5 is en een student en een schoolopleider aan het woord laat over de Ad-PEP.</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In OnderwijsOnline is bovendien de presentatie voor praktijk</a:t>
            </a:r>
            <a:r>
              <a:rPr lang="nl-NL" b="1" baseline="0" dirty="0"/>
              <a:t>begeleiders</a:t>
            </a:r>
            <a:r>
              <a:rPr lang="nl-NL" b="0" baseline="0" dirty="0"/>
              <a:t> te vinden, die onder andere ingaat op de beroepsrollen van de Ad-er.</a:t>
            </a:r>
            <a:endParaRPr lang="nl-NL" baseline="0"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1</a:t>
            </a:fld>
            <a:endParaRPr lang="nl-NL"/>
          </a:p>
        </p:txBody>
      </p:sp>
    </p:spTree>
    <p:extLst>
      <p:ext uri="{BB962C8B-B14F-4D97-AF65-F5344CB8AC3E}">
        <p14:creationId xmlns:p14="http://schemas.microsoft.com/office/powerpoint/2010/main" val="154951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900" dirty="0">
                <a:solidFill>
                  <a:srgbClr val="000000"/>
                </a:solidFill>
                <a:latin typeface="Calibri" panose="020F0502020204030204" pitchFamily="34" charset="0"/>
              </a:rPr>
              <a:t>VRAAG AAN STUDENTEN: hoe is het op Iselinge Hogeschool? ​</a:t>
            </a:r>
            <a:endParaRPr lang="nl-NL" dirty="0"/>
          </a:p>
        </p:txBody>
      </p:sp>
      <p:sp>
        <p:nvSpPr>
          <p:cNvPr id="4" name="Tijdelijke aanduiding voor dianummer 3"/>
          <p:cNvSpPr>
            <a:spLocks noGrp="1"/>
          </p:cNvSpPr>
          <p:nvPr>
            <p:ph type="sldNum" sz="quarter" idx="5"/>
          </p:nvPr>
        </p:nvSpPr>
        <p:spPr/>
        <p:txBody>
          <a:bodyPr/>
          <a:lstStyle/>
          <a:p>
            <a:fld id="{2E77BE6B-E6B4-43BA-AE99-034070FE8488}" type="slidenum">
              <a:rPr lang="nl-NL" smtClean="0"/>
              <a:t>11</a:t>
            </a:fld>
            <a:endParaRPr lang="nl-NL"/>
          </a:p>
        </p:txBody>
      </p:sp>
    </p:spTree>
    <p:extLst>
      <p:ext uri="{BB962C8B-B14F-4D97-AF65-F5344CB8AC3E}">
        <p14:creationId xmlns:p14="http://schemas.microsoft.com/office/powerpoint/2010/main" val="110781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968A34F3-01D0-4A6F-A5CE-3A025354DD08}" type="slidenum">
              <a:t>12</a:t>
            </a:fld>
            <a:endParaRPr lang="nl-NL"/>
          </a:p>
        </p:txBody>
      </p:sp>
    </p:spTree>
    <p:extLst>
      <p:ext uri="{BB962C8B-B14F-4D97-AF65-F5344CB8AC3E}">
        <p14:creationId xmlns:p14="http://schemas.microsoft.com/office/powerpoint/2010/main" val="160541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968A34F3-01D0-4A6F-A5CE-3A025354DD08}" type="slidenum">
              <a:t>13</a:t>
            </a:fld>
            <a:endParaRPr lang="nl-NL"/>
          </a:p>
        </p:txBody>
      </p:sp>
    </p:spTree>
    <p:extLst>
      <p:ext uri="{BB962C8B-B14F-4D97-AF65-F5344CB8AC3E}">
        <p14:creationId xmlns:p14="http://schemas.microsoft.com/office/powerpoint/2010/main" val="160541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2</a:t>
            </a:fld>
            <a:endParaRPr lang="nl-NL"/>
          </a:p>
        </p:txBody>
      </p:sp>
    </p:spTree>
    <p:extLst>
      <p:ext uri="{BB962C8B-B14F-4D97-AF65-F5344CB8AC3E}">
        <p14:creationId xmlns:p14="http://schemas.microsoft.com/office/powerpoint/2010/main" val="185062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praktijkbeoordeling</a:t>
            </a:r>
            <a:r>
              <a:rPr lang="nl-NL" baseline="0" dirty="0"/>
              <a:t> bestaat uit vier modellen.</a:t>
            </a:r>
          </a:p>
          <a:p>
            <a:r>
              <a:rPr lang="nl-NL" baseline="0" dirty="0"/>
              <a:t>Model 1 bekijkt de professionele beroepshouding en model 2 gaat over het praktijkproces.</a:t>
            </a:r>
          </a:p>
          <a:p>
            <a:r>
              <a:rPr lang="nl-NL" baseline="0" dirty="0"/>
              <a:t>Ten aanzien van model 1 en 2 laat de praktijk</a:t>
            </a:r>
            <a:r>
              <a:rPr lang="nl-NL" b="1" baseline="0" dirty="0"/>
              <a:t>beoordelaar </a:t>
            </a:r>
            <a:r>
              <a:rPr lang="nl-NL" baseline="0" dirty="0"/>
              <a:t>zich informeren door de praktijk</a:t>
            </a:r>
            <a:r>
              <a:rPr lang="nl-NL" b="1" baseline="0" dirty="0"/>
              <a:t>begeleider</a:t>
            </a:r>
            <a:r>
              <a:rPr lang="nl-NL" baseline="0" dirty="0"/>
              <a:t>.</a:t>
            </a:r>
          </a:p>
          <a:p>
            <a:endParaRPr lang="nl-NL" baseline="0" dirty="0"/>
          </a:p>
          <a:p>
            <a:r>
              <a:rPr lang="nl-NL" baseline="0" dirty="0"/>
              <a:t>Met model 3 beoordeelt de praktijkbeoordelaar de activiteit die de student heeft voorbereid en uitgevoerd.</a:t>
            </a:r>
          </a:p>
          <a:p>
            <a:endParaRPr lang="nl-NL" baseline="0" dirty="0"/>
          </a:p>
          <a:p>
            <a:r>
              <a:rPr lang="nl-NL" i="0" baseline="0" dirty="0"/>
              <a:t>Het reflectief gesprek wordt beoordeeld met model 4.</a:t>
            </a:r>
          </a:p>
          <a:p>
            <a:endParaRPr lang="nl-NL"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4</a:t>
            </a:fld>
            <a:endParaRPr lang="nl-NL"/>
          </a:p>
        </p:txBody>
      </p:sp>
    </p:spTree>
    <p:extLst>
      <p:ext uri="{BB962C8B-B14F-4D97-AF65-F5344CB8AC3E}">
        <p14:creationId xmlns:p14="http://schemas.microsoft.com/office/powerpoint/2010/main" val="411888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a:t>
            </a:r>
            <a:r>
              <a:rPr lang="nl-NL" baseline="0" dirty="0"/>
              <a:t> modellen tellen niet even zwaar mee.</a:t>
            </a:r>
          </a:p>
          <a:p>
            <a:r>
              <a:rPr lang="nl-NL" baseline="0" dirty="0"/>
              <a:t>Het formulier waarmee gewerkt wordt, weegt de scores automatisch.</a:t>
            </a:r>
          </a:p>
          <a:p>
            <a:endParaRPr lang="nl-NL"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5</a:t>
            </a:fld>
            <a:endParaRPr lang="nl-NL"/>
          </a:p>
        </p:txBody>
      </p:sp>
    </p:spTree>
    <p:extLst>
      <p:ext uri="{BB962C8B-B14F-4D97-AF65-F5344CB8AC3E}">
        <p14:creationId xmlns:p14="http://schemas.microsoft.com/office/powerpoint/2010/main" val="155758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De praktijkbeoordeling van Ad1 focust op de rol van pedagoog en ontwerper. De student onderneemt en ontwerpt activiteiten met en voor de doelgroep. Dat kunnen individuele activiteiten zijn of met een groep.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We definiëren het als een groep in de Ad wanneer er 4 of meer deelnemers zijn.</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a:p>
            <a:r>
              <a:rPr lang="nl-NL" dirty="0"/>
              <a:t>De praktijkbeoordelingen</a:t>
            </a:r>
            <a:r>
              <a:rPr lang="nl-NL" baseline="0" dirty="0"/>
              <a:t> zijn te vinden in OnderwijsOnline, in pdf en </a:t>
            </a:r>
            <a:r>
              <a:rPr lang="nl-NL" baseline="0" dirty="0" err="1"/>
              <a:t>excell</a:t>
            </a:r>
            <a:r>
              <a:rPr lang="nl-NL" baseline="0" dirty="0"/>
              <a:t>, onder Informatie &gt; Stage Ad &gt; Tussenevaluatie en praktijkbeoordeling.</a:t>
            </a:r>
          </a:p>
          <a:p>
            <a:r>
              <a:rPr lang="nl-NL" baseline="0" dirty="0"/>
              <a:t>Daar is ook de toetsconstructiedocument te vinden (‘Informatie tussenevaluatie en praktijkbeoordeling Ad1 semester 2’, </a:t>
            </a:r>
            <a:r>
              <a:rPr lang="nl-NL" sz="1200" u="sng" kern="1200" dirty="0">
                <a:solidFill>
                  <a:schemeClr val="tx1"/>
                </a:solidFill>
                <a:effectLst/>
                <a:latin typeface="+mn-lt"/>
                <a:ea typeface="+mn-ea"/>
                <a:cs typeface="+mn-cs"/>
                <a:hlinkClick r:id="rId3"/>
              </a:rPr>
              <a:t>Link</a:t>
            </a:r>
            <a:r>
              <a:rPr lang="nl-NL" baseline="0" dirty="0"/>
              <a:t>). </a:t>
            </a:r>
          </a:p>
          <a:p>
            <a:endParaRPr lang="nl-NL" baseline="0"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6</a:t>
            </a:fld>
            <a:endParaRPr lang="nl-NL"/>
          </a:p>
        </p:txBody>
      </p:sp>
    </p:spTree>
    <p:extLst>
      <p:ext uri="{BB962C8B-B14F-4D97-AF65-F5344CB8AC3E}">
        <p14:creationId xmlns:p14="http://schemas.microsoft.com/office/powerpoint/2010/main" val="398529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kijken naar de praktijkbeoordeling (en ook de tussenevaluatie) van de tweedejaars</a:t>
            </a:r>
            <a:r>
              <a:rPr lang="nl-NL" baseline="0" dirty="0"/>
              <a:t> zien we dat d</a:t>
            </a:r>
            <a:r>
              <a:rPr lang="nl-NL" dirty="0"/>
              <a:t>e</a:t>
            </a:r>
            <a:r>
              <a:rPr lang="nl-NL" baseline="0" dirty="0"/>
              <a:t> vorm hetzelfde is, maar de inhoud is anders.</a:t>
            </a:r>
          </a:p>
          <a:p>
            <a:r>
              <a:rPr lang="nl-NL" baseline="0" dirty="0"/>
              <a:t>Dat is logisch, want er zijn andere leerdoelen die centraal staan in deze fase van de opleiding.</a:t>
            </a:r>
          </a:p>
          <a:p>
            <a:endParaRPr lang="nl-N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l-NL" dirty="0"/>
              <a:t>De tweedejaars zitten in het laatste semester van de opleiding. In deze periode staat de rol van coach</a:t>
            </a:r>
            <a:r>
              <a:rPr lang="nl-NL" baseline="0" dirty="0"/>
              <a:t> centraal. </a:t>
            </a:r>
            <a:r>
              <a:rPr lang="nl-NL" sz="1200" kern="1200" dirty="0">
                <a:solidFill>
                  <a:schemeClr val="tx1"/>
                </a:solidFill>
                <a:effectLst/>
                <a:latin typeface="+mn-lt"/>
                <a:ea typeface="+mn-ea"/>
                <a:cs typeface="+mn-cs"/>
              </a:rPr>
              <a:t>De activiteit die de student uitvoert is een activiteit die daar bij past, bijvoorbeeld een coachgesprek of het coachend begeleiden van collega’s, stagiaires of ouders. </a:t>
            </a:r>
            <a:endParaRPr lang="nl-NL" dirty="0"/>
          </a:p>
          <a:p>
            <a:endParaRPr lang="nl-NL" dirty="0"/>
          </a:p>
        </p:txBody>
      </p:sp>
      <p:sp>
        <p:nvSpPr>
          <p:cNvPr id="4" name="Tijdelijke aanduiding voor dianummer 3"/>
          <p:cNvSpPr>
            <a:spLocks noGrp="1"/>
          </p:cNvSpPr>
          <p:nvPr>
            <p:ph type="sldNum" sz="quarter" idx="10"/>
          </p:nvPr>
        </p:nvSpPr>
        <p:spPr/>
        <p:txBody>
          <a:bodyPr/>
          <a:lstStyle/>
          <a:p>
            <a:fld id="{CB7021BA-516B-CD40-8892-7497BEB3326E}" type="slidenum">
              <a:rPr lang="nl-NL" smtClean="0"/>
              <a:t>7</a:t>
            </a:fld>
            <a:endParaRPr lang="nl-NL"/>
          </a:p>
        </p:txBody>
      </p:sp>
    </p:spTree>
    <p:extLst>
      <p:ext uri="{BB962C8B-B14F-4D97-AF65-F5344CB8AC3E}">
        <p14:creationId xmlns:p14="http://schemas.microsoft.com/office/powerpoint/2010/main" val="22705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a:t>
            </a:r>
            <a:r>
              <a:rPr lang="nl-NL" baseline="0" dirty="0"/>
              <a:t> enkele opmerkingen bij de praktijkbeoordeling:</a:t>
            </a:r>
          </a:p>
          <a:p>
            <a:pPr marL="171450" indent="-171450">
              <a:buFontTx/>
              <a:buChar char="-"/>
            </a:pPr>
            <a:r>
              <a:rPr lang="nl-NL" baseline="0" dirty="0"/>
              <a:t>De beoordeling vindt in principe fysiek plaats, tenzij de organisatie waar de student werkt of stage loopt expliciet geen externen toelaat. Ook kan de gezondheid van de praktijkbeoordelaar vragen om een online beoordeling. Het is dus niet aan de student om te kiezen voor een fysieke dan wel een online beoordeling.</a:t>
            </a:r>
          </a:p>
          <a:p>
            <a:pPr marL="171450" indent="-171450">
              <a:buFontTx/>
              <a:buChar char="-"/>
            </a:pPr>
            <a:r>
              <a:rPr lang="nl-NL" baseline="0" dirty="0"/>
              <a:t>De duur van de activiteit is niet in de </a:t>
            </a:r>
            <a:r>
              <a:rPr lang="nl-NL" baseline="0" dirty="0" err="1"/>
              <a:t>toetsbrochure</a:t>
            </a:r>
            <a:r>
              <a:rPr lang="nl-NL" baseline="0" dirty="0"/>
              <a:t> vastgelegd. Het spreekt voor zich dat de activiteit de beoordelaar de ruimte moet bieden om de criteria goed te beoordelen. We communiceren naar studenten: Zorg dat je in de activiteit laat zien waar je op beoordeeld wordt en oefen met model 3.</a:t>
            </a:r>
          </a:p>
          <a:p>
            <a:pPr marL="171450" indent="-171450">
              <a:buFontTx/>
              <a:buChar char="-"/>
            </a:pPr>
            <a:r>
              <a:rPr lang="nl-NL" baseline="0" dirty="0"/>
              <a:t>Voor activiteiten met volwassenen is een apart voorbereidingsformulier beschikbaar, anders dan voor activiteiten met kinderen (zie OnderwijsOnline &gt; Informatie &gt; Stage Ad &gt; voorbereidingsformulieren</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8</a:t>
            </a:fld>
            <a:endParaRPr lang="nl-NL"/>
          </a:p>
        </p:txBody>
      </p:sp>
    </p:spTree>
    <p:extLst>
      <p:ext uri="{BB962C8B-B14F-4D97-AF65-F5344CB8AC3E}">
        <p14:creationId xmlns:p14="http://schemas.microsoft.com/office/powerpoint/2010/main" val="155758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t>
            </a:r>
            <a:r>
              <a:rPr lang="nl-NL" baseline="0" dirty="0"/>
              <a:t> de beoordeling kan 3 uur per beoordeling gedeclareerd worden via het gebruikelijke declaratieformulier.</a:t>
            </a:r>
          </a:p>
          <a:p>
            <a:endParaRPr lang="nl-NL" dirty="0"/>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9</a:t>
            </a:fld>
            <a:endParaRPr lang="nl-NL"/>
          </a:p>
        </p:txBody>
      </p:sp>
    </p:spTree>
    <p:extLst>
      <p:ext uri="{BB962C8B-B14F-4D97-AF65-F5344CB8AC3E}">
        <p14:creationId xmlns:p14="http://schemas.microsoft.com/office/powerpoint/2010/main" val="4188763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Nog vragen, mail dan naar </a:t>
            </a:r>
            <a:r>
              <a:rPr lang="nl-NL" baseline="0" dirty="0" err="1"/>
              <a:t>stagebureauAd@iselinge.nl</a:t>
            </a:r>
            <a:r>
              <a:rPr lang="nl-NL" baseline="0" dirty="0"/>
              <a:t> of </a:t>
            </a:r>
            <a:r>
              <a:rPr lang="nl-NL" baseline="0" dirty="0" err="1"/>
              <a:t>carolien.vanriswijk@iselinge.nl</a:t>
            </a:r>
            <a:r>
              <a:rPr lang="nl-NL" baseline="0" dirty="0"/>
              <a:t>.</a:t>
            </a:r>
          </a:p>
          <a:p>
            <a:endParaRPr lang="nl-NL" baseline="0" dirty="0"/>
          </a:p>
          <a:p>
            <a:r>
              <a:rPr lang="nl-NL" baseline="0" dirty="0"/>
              <a:t>Hartelijk dank en alvast veel succes bij de beoordelingen!</a:t>
            </a:r>
          </a:p>
        </p:txBody>
      </p:sp>
      <p:sp>
        <p:nvSpPr>
          <p:cNvPr id="4" name="Tijdelijke aanduiding voor dianummer 3"/>
          <p:cNvSpPr>
            <a:spLocks noGrp="1"/>
          </p:cNvSpPr>
          <p:nvPr>
            <p:ph type="sldNum" sz="quarter" idx="10"/>
          </p:nvPr>
        </p:nvSpPr>
        <p:spPr/>
        <p:txBody>
          <a:bodyPr/>
          <a:lstStyle/>
          <a:p>
            <a:fld id="{6E4889E1-B956-ED46-9F93-6EB8F881E0A1}" type="slidenum">
              <a:rPr lang="nl-NL" smtClean="0"/>
              <a:t>10</a:t>
            </a:fld>
            <a:endParaRPr lang="nl-NL"/>
          </a:p>
        </p:txBody>
      </p:sp>
    </p:spTree>
    <p:extLst>
      <p:ext uri="{BB962C8B-B14F-4D97-AF65-F5344CB8AC3E}">
        <p14:creationId xmlns:p14="http://schemas.microsoft.com/office/powerpoint/2010/main" val="246983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ctrTitle"/>
          </p:nvPr>
        </p:nvSpPr>
        <p:spPr>
          <a:xfrm>
            <a:off x="1052091" y="1772816"/>
            <a:ext cx="6472237" cy="407987"/>
          </a:xfrm>
        </p:spPr>
        <p:txBody>
          <a:bodyPr/>
          <a:lstStyle>
            <a:lvl1pPr>
              <a:defRPr sz="4800">
                <a:solidFill>
                  <a:schemeClr val="tx1"/>
                </a:solidFill>
              </a:defRPr>
            </a:lvl1pPr>
          </a:lstStyle>
          <a:p>
            <a:pPr lvl="0"/>
            <a:r>
              <a:rPr lang="nl-NL" altLang="nl-NL" noProof="0" dirty="0"/>
              <a:t>Klik om de stijl te bewerken</a:t>
            </a:r>
          </a:p>
        </p:txBody>
      </p:sp>
      <p:pic>
        <p:nvPicPr>
          <p:cNvPr id="6" name="Afbeelding 5">
            <a:extLst>
              <a:ext uri="{FF2B5EF4-FFF2-40B4-BE49-F238E27FC236}">
                <a16:creationId xmlns:a16="http://schemas.microsoft.com/office/drawing/2014/main" id="{0459ED83-15A0-1B44-9569-3582611EF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4"/>
          <p:cNvSpPr>
            <a:spLocks noGrp="1" noChangeArrowheads="1"/>
          </p:cNvSpPr>
          <p:nvPr>
            <p:ph type="subTitle" idx="1"/>
          </p:nvPr>
        </p:nvSpPr>
        <p:spPr>
          <a:xfrm>
            <a:off x="1052091" y="2534816"/>
            <a:ext cx="6472237" cy="1752600"/>
          </a:xfrm>
        </p:spPr>
        <p:txBody>
          <a:bodyPr/>
          <a:lstStyle>
            <a:lvl1pPr marL="0" indent="0">
              <a:buFontTx/>
              <a:buNone/>
              <a:defRPr sz="3800">
                <a:solidFill>
                  <a:schemeClr val="bg1"/>
                </a:solidFill>
              </a:defRPr>
            </a:lvl1pPr>
          </a:lstStyle>
          <a:p>
            <a:pPr lvl="0"/>
            <a:r>
              <a:rPr lang="nl-NL" altLang="nl-NL" noProof="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0121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08763" y="950913"/>
            <a:ext cx="1779587" cy="5430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68413" y="950913"/>
            <a:ext cx="5187950" cy="5430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4461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3598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Tree>
    <p:extLst>
      <p:ext uri="{BB962C8B-B14F-4D97-AF65-F5344CB8AC3E}">
        <p14:creationId xmlns:p14="http://schemas.microsoft.com/office/powerpoint/2010/main" val="99480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68413" y="1687513"/>
            <a:ext cx="3482975" cy="46942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03788" y="1687513"/>
            <a:ext cx="3484562" cy="46942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6037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1445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79783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46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126806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2813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4F5"/>
        </a:solidFill>
        <a:effectLst/>
      </p:bgPr>
    </p:bg>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bwMode="auto">
          <a:xfrm>
            <a:off x="1268413" y="950913"/>
            <a:ext cx="7119937" cy="60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nl-NL" altLang="nl-NL" dirty="0"/>
              <a:t>Klik om te bewerken</a:t>
            </a:r>
          </a:p>
        </p:txBody>
      </p:sp>
      <p:sp>
        <p:nvSpPr>
          <p:cNvPr id="6157" name="Rectangle 13"/>
          <p:cNvSpPr>
            <a:spLocks noGrp="1" noChangeArrowheads="1"/>
          </p:cNvSpPr>
          <p:nvPr>
            <p:ph type="body" idx="1"/>
          </p:nvPr>
        </p:nvSpPr>
        <p:spPr bwMode="auto">
          <a:xfrm>
            <a:off x="1268413" y="1687513"/>
            <a:ext cx="7119937" cy="4694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pic>
        <p:nvPicPr>
          <p:cNvPr id="3" name="Afbeelding 2" descr="volgblad.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spcBef>
          <a:spcPct val="0"/>
        </a:spcBef>
        <a:spcAft>
          <a:spcPct val="0"/>
        </a:spcAft>
        <a:defRPr sz="3800" kern="1200">
          <a:solidFill>
            <a:srgbClr val="4B95D7"/>
          </a:solidFill>
          <a:latin typeface="+mj-lt"/>
          <a:ea typeface="+mj-ea"/>
          <a:cs typeface="+mj-cs"/>
        </a:defRPr>
      </a:lvl1pPr>
      <a:lvl2pPr algn="l" rtl="0" eaLnBrk="1" fontAlgn="base" hangingPunct="1">
        <a:spcBef>
          <a:spcPct val="0"/>
        </a:spcBef>
        <a:spcAft>
          <a:spcPct val="0"/>
        </a:spcAft>
        <a:defRPr sz="3800">
          <a:solidFill>
            <a:srgbClr val="4B95D7"/>
          </a:solidFill>
          <a:latin typeface="Trebuchet MS" panose="020B0603020202020204" pitchFamily="34" charset="0"/>
        </a:defRPr>
      </a:lvl2pPr>
      <a:lvl3pPr algn="l" rtl="0" eaLnBrk="1" fontAlgn="base" hangingPunct="1">
        <a:spcBef>
          <a:spcPct val="0"/>
        </a:spcBef>
        <a:spcAft>
          <a:spcPct val="0"/>
        </a:spcAft>
        <a:defRPr sz="3800">
          <a:solidFill>
            <a:srgbClr val="4B95D7"/>
          </a:solidFill>
          <a:latin typeface="Trebuchet MS" panose="020B0603020202020204" pitchFamily="34" charset="0"/>
        </a:defRPr>
      </a:lvl3pPr>
      <a:lvl4pPr algn="l" rtl="0" eaLnBrk="1" fontAlgn="base" hangingPunct="1">
        <a:spcBef>
          <a:spcPct val="0"/>
        </a:spcBef>
        <a:spcAft>
          <a:spcPct val="0"/>
        </a:spcAft>
        <a:defRPr sz="3800">
          <a:solidFill>
            <a:srgbClr val="4B95D7"/>
          </a:solidFill>
          <a:latin typeface="Trebuchet MS" panose="020B0603020202020204" pitchFamily="34" charset="0"/>
        </a:defRPr>
      </a:lvl4pPr>
      <a:lvl5pPr algn="l" rtl="0" eaLnBrk="1" fontAlgn="base" hangingPunct="1">
        <a:spcBef>
          <a:spcPct val="0"/>
        </a:spcBef>
        <a:spcAft>
          <a:spcPct val="0"/>
        </a:spcAft>
        <a:defRPr sz="3800">
          <a:solidFill>
            <a:srgbClr val="4B95D7"/>
          </a:solidFill>
          <a:latin typeface="Trebuchet MS" panose="020B0603020202020204" pitchFamily="34" charset="0"/>
        </a:defRPr>
      </a:lvl5pPr>
      <a:lvl6pPr marL="457200" algn="l" rtl="0" eaLnBrk="1" fontAlgn="base" hangingPunct="1">
        <a:spcBef>
          <a:spcPct val="0"/>
        </a:spcBef>
        <a:spcAft>
          <a:spcPct val="0"/>
        </a:spcAft>
        <a:defRPr sz="3800">
          <a:solidFill>
            <a:srgbClr val="4B95D7"/>
          </a:solidFill>
          <a:latin typeface="Trebuchet MS" panose="020B0603020202020204" pitchFamily="34" charset="0"/>
        </a:defRPr>
      </a:lvl6pPr>
      <a:lvl7pPr marL="914400" algn="l" rtl="0" eaLnBrk="1" fontAlgn="base" hangingPunct="1">
        <a:spcBef>
          <a:spcPct val="0"/>
        </a:spcBef>
        <a:spcAft>
          <a:spcPct val="0"/>
        </a:spcAft>
        <a:defRPr sz="3800">
          <a:solidFill>
            <a:srgbClr val="4B95D7"/>
          </a:solidFill>
          <a:latin typeface="Trebuchet MS" panose="020B0603020202020204" pitchFamily="34" charset="0"/>
        </a:defRPr>
      </a:lvl7pPr>
      <a:lvl8pPr marL="1371600" algn="l" rtl="0" eaLnBrk="1" fontAlgn="base" hangingPunct="1">
        <a:spcBef>
          <a:spcPct val="0"/>
        </a:spcBef>
        <a:spcAft>
          <a:spcPct val="0"/>
        </a:spcAft>
        <a:defRPr sz="3800">
          <a:solidFill>
            <a:srgbClr val="4B95D7"/>
          </a:solidFill>
          <a:latin typeface="Trebuchet MS" panose="020B0603020202020204" pitchFamily="34" charset="0"/>
        </a:defRPr>
      </a:lvl8pPr>
      <a:lvl9pPr marL="1828800" algn="l" rtl="0" eaLnBrk="1" fontAlgn="base" hangingPunct="1">
        <a:spcBef>
          <a:spcPct val="0"/>
        </a:spcBef>
        <a:spcAft>
          <a:spcPct val="0"/>
        </a:spcAft>
        <a:defRPr sz="3800">
          <a:solidFill>
            <a:srgbClr val="4B95D7"/>
          </a:solidFill>
          <a:latin typeface="Trebuchet MS" panose="020B0603020202020204" pitchFamily="34" charset="0"/>
        </a:defRPr>
      </a:lvl9pPr>
    </p:titleStyle>
    <p:bodyStyle>
      <a:lvl1pPr marL="342900" indent="-342900" algn="l" rtl="0" eaLnBrk="1" fontAlgn="base" hangingPunct="1">
        <a:spcBef>
          <a:spcPct val="20000"/>
        </a:spcBef>
        <a:spcAft>
          <a:spcPct val="0"/>
        </a:spcAft>
        <a:buClr>
          <a:srgbClr val="4B95D7"/>
        </a:buClr>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4B95D7"/>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4B95D7"/>
        </a:buClr>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4B95D7"/>
        </a:buClr>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4B95D7"/>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tagebureauAd@iselinge.n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carolien.vanriswijk@iselinge.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683568" y="2756520"/>
            <a:ext cx="7704856" cy="1752600"/>
          </a:xfrm>
        </p:spPr>
        <p:txBody>
          <a:bodyPr/>
          <a:lstStyle/>
          <a:p>
            <a:pPr algn="ctr"/>
            <a:r>
              <a:rPr lang="nl-NL" altLang="nl-NL" sz="4000" dirty="0"/>
              <a:t>Voorlichting</a:t>
            </a:r>
          </a:p>
          <a:p>
            <a:pPr algn="ctr"/>
            <a:r>
              <a:rPr lang="nl-NL" altLang="nl-NL" sz="4000" dirty="0"/>
              <a:t>praktijkbeoordelaars Ad 1 en 2</a:t>
            </a:r>
          </a:p>
          <a:p>
            <a:pPr algn="ctr"/>
            <a:r>
              <a:rPr lang="nl-NL" altLang="nl-NL" sz="4000" dirty="0">
                <a:solidFill>
                  <a:schemeClr val="bg1">
                    <a:lumMod val="65000"/>
                  </a:schemeClr>
                </a:solidFill>
              </a:rPr>
              <a:t>Semester 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a:xfrm>
            <a:off x="1268413" y="1687513"/>
            <a:ext cx="7624067" cy="4694237"/>
          </a:xfrm>
        </p:spPr>
        <p:txBody>
          <a:bodyPr/>
          <a:lstStyle/>
          <a:p>
            <a:pPr marL="0" indent="0">
              <a:lnSpc>
                <a:spcPct val="120000"/>
              </a:lnSpc>
              <a:buNone/>
            </a:pPr>
            <a:endParaRPr lang="nl-NL" dirty="0">
              <a:solidFill>
                <a:schemeClr val="tx2"/>
              </a:solidFill>
            </a:endParaRPr>
          </a:p>
          <a:p>
            <a:pPr>
              <a:lnSpc>
                <a:spcPct val="120000"/>
              </a:lnSpc>
            </a:pPr>
            <a:r>
              <a:rPr lang="nl-NL" dirty="0"/>
              <a:t>Mail naar </a:t>
            </a:r>
            <a:r>
              <a:rPr lang="nl-NL" dirty="0">
                <a:hlinkClick r:id="rId3"/>
              </a:rPr>
              <a:t>stagebureau</a:t>
            </a:r>
            <a:r>
              <a:rPr lang="nl-NL" b="1" dirty="0">
                <a:hlinkClick r:id="rId3"/>
              </a:rPr>
              <a:t>Ad</a:t>
            </a:r>
            <a:r>
              <a:rPr lang="nl-NL" dirty="0">
                <a:hlinkClick r:id="rId3"/>
              </a:rPr>
              <a:t>@iselinge.nl</a:t>
            </a:r>
            <a:r>
              <a:rPr lang="nl-NL" dirty="0"/>
              <a:t> of </a:t>
            </a:r>
            <a:r>
              <a:rPr lang="nl-NL" dirty="0">
                <a:hlinkClick r:id="rId4"/>
              </a:rPr>
              <a:t>carolien.vanriswijk@iselinge.nl</a:t>
            </a:r>
            <a:endParaRPr lang="nl-NL" dirty="0"/>
          </a:p>
          <a:p>
            <a:pPr marL="0" indent="0">
              <a:lnSpc>
                <a:spcPct val="120000"/>
              </a:lnSpc>
              <a:buNone/>
            </a:pPr>
            <a:endParaRPr lang="nl-NL" dirty="0"/>
          </a:p>
        </p:txBody>
      </p:sp>
    </p:spTree>
    <p:extLst>
      <p:ext uri="{BB962C8B-B14F-4D97-AF65-F5344CB8AC3E}">
        <p14:creationId xmlns:p14="http://schemas.microsoft.com/office/powerpoint/2010/main" val="16906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85364A3-CA1F-1EC0-8F09-EBF9C19CCC97}"/>
              </a:ext>
            </a:extLst>
          </p:cNvPr>
          <p:cNvSpPr>
            <a:spLocks noGrp="1"/>
          </p:cNvSpPr>
          <p:nvPr>
            <p:ph type="body" idx="1"/>
          </p:nvPr>
        </p:nvSpPr>
        <p:spPr/>
        <p:txBody>
          <a:bodyPr/>
          <a:lstStyle/>
          <a:p>
            <a:endParaRPr lang="nl-NL"/>
          </a:p>
        </p:txBody>
      </p:sp>
      <p:pic>
        <p:nvPicPr>
          <p:cNvPr id="4" name="Tijdelijke aanduiding voor inhoud 4" descr="Afbeelding met tekst, binnen, persoon&#10;&#10;Automatisch gegenereerde beschrijving">
            <a:extLst>
              <a:ext uri="{FF2B5EF4-FFF2-40B4-BE49-F238E27FC236}">
                <a16:creationId xmlns:a16="http://schemas.microsoft.com/office/drawing/2014/main" id="{99EC374C-6246-C301-187C-A3DE927C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04" y="-178340"/>
            <a:ext cx="11697166" cy="8132842"/>
          </a:xfrm>
          <a:prstGeom prst="rect">
            <a:avLst/>
          </a:prstGeom>
        </p:spPr>
      </p:pic>
      <p:sp>
        <p:nvSpPr>
          <p:cNvPr id="6" name="Rechthoek: afgeronde hoeken 5">
            <a:extLst>
              <a:ext uri="{FF2B5EF4-FFF2-40B4-BE49-F238E27FC236}">
                <a16:creationId xmlns:a16="http://schemas.microsoft.com/office/drawing/2014/main" id="{9435A514-0B91-77EA-DEFB-FBB9FB29CBD0}"/>
              </a:ext>
            </a:extLst>
          </p:cNvPr>
          <p:cNvSpPr/>
          <p:nvPr/>
        </p:nvSpPr>
        <p:spPr>
          <a:xfrm>
            <a:off x="-138620" y="5282119"/>
            <a:ext cx="8156643" cy="1079770"/>
          </a:xfrm>
          <a:prstGeom prst="roundRect">
            <a:avLst/>
          </a:prstGeom>
          <a:solidFill>
            <a:srgbClr val="F39204"/>
          </a:solidFill>
          <a:ln>
            <a:solidFill>
              <a:srgbClr val="F3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668C41-C201-8FE1-1B63-F1DE69EDA866}"/>
              </a:ext>
            </a:extLst>
          </p:cNvPr>
          <p:cNvSpPr>
            <a:spLocks noGrp="1"/>
          </p:cNvSpPr>
          <p:nvPr>
            <p:ph type="title"/>
          </p:nvPr>
        </p:nvSpPr>
        <p:spPr>
          <a:xfrm>
            <a:off x="623888" y="5282119"/>
            <a:ext cx="7886700" cy="999618"/>
          </a:xfrm>
        </p:spPr>
        <p:txBody>
          <a:bodyPr/>
          <a:lstStyle/>
          <a:p>
            <a:r>
              <a:rPr lang="nl-NL" b="1" dirty="0">
                <a:solidFill>
                  <a:schemeClr val="bg1"/>
                </a:solidFill>
              </a:rPr>
              <a:t>Accreditatie / KZE</a:t>
            </a:r>
          </a:p>
        </p:txBody>
      </p:sp>
    </p:spTree>
    <p:extLst>
      <p:ext uri="{BB962C8B-B14F-4D97-AF65-F5344CB8AC3E}">
        <p14:creationId xmlns:p14="http://schemas.microsoft.com/office/powerpoint/2010/main" val="356335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DE553-36D6-9038-4529-4FD4070D2417}"/>
              </a:ext>
            </a:extLst>
          </p:cNvPr>
          <p:cNvSpPr>
            <a:spLocks noGrp="1"/>
          </p:cNvSpPr>
          <p:nvPr>
            <p:ph type="title"/>
          </p:nvPr>
        </p:nvSpPr>
        <p:spPr>
          <a:xfrm>
            <a:off x="624533" y="700476"/>
            <a:ext cx="7119937" cy="606425"/>
          </a:xfrm>
        </p:spPr>
        <p:txBody>
          <a:bodyPr/>
          <a:lstStyle/>
          <a:p>
            <a:r>
              <a:rPr lang="nl-NL" dirty="0">
                <a:cs typeface="Calibri Light"/>
              </a:rPr>
              <a:t>Overzicht standaarden</a:t>
            </a:r>
            <a:endParaRPr lang="nl-NL" dirty="0"/>
          </a:p>
        </p:txBody>
      </p:sp>
      <p:sp>
        <p:nvSpPr>
          <p:cNvPr id="3" name="Tijdelijke aanduiding voor inhoud 2">
            <a:extLst>
              <a:ext uri="{FF2B5EF4-FFF2-40B4-BE49-F238E27FC236}">
                <a16:creationId xmlns:a16="http://schemas.microsoft.com/office/drawing/2014/main" id="{7E7ED2F6-D747-C536-8963-EB58AD292B2F}"/>
              </a:ext>
            </a:extLst>
          </p:cNvPr>
          <p:cNvSpPr>
            <a:spLocks noGrp="1"/>
          </p:cNvSpPr>
          <p:nvPr>
            <p:ph idx="1"/>
          </p:nvPr>
        </p:nvSpPr>
        <p:spPr>
          <a:xfrm>
            <a:off x="628650" y="1523244"/>
            <a:ext cx="7886700" cy="4991855"/>
          </a:xfrm>
        </p:spPr>
        <p:txBody>
          <a:bodyPr vert="horz" lIns="91440" tIns="45720" rIns="91440" bIns="45720" rtlCol="0" anchor="t">
            <a:normAutofit fontScale="92500" lnSpcReduction="10000"/>
          </a:bodyPr>
          <a:lstStyle/>
          <a:p>
            <a:pPr marL="0" indent="0">
              <a:buNone/>
            </a:pPr>
            <a:r>
              <a:rPr lang="nl-NL" b="1" dirty="0">
                <a:cs typeface="Calibri"/>
              </a:rPr>
              <a:t>1. Beoogde leerresultaten</a:t>
            </a:r>
          </a:p>
          <a:p>
            <a:pPr marL="0" indent="0">
              <a:buNone/>
            </a:pPr>
            <a:r>
              <a:rPr lang="nl-NL" b="1" dirty="0">
                <a:cs typeface="Calibri"/>
              </a:rPr>
              <a:t>2. Programma: Oriëntatie</a:t>
            </a:r>
          </a:p>
          <a:p>
            <a:pPr marL="0" indent="0">
              <a:buNone/>
            </a:pPr>
            <a:r>
              <a:rPr lang="nl-NL" dirty="0">
                <a:cs typeface="Calibri"/>
              </a:rPr>
              <a:t>3. Programma: Inhoud</a:t>
            </a:r>
          </a:p>
          <a:p>
            <a:pPr marL="0" indent="0">
              <a:buNone/>
            </a:pPr>
            <a:r>
              <a:rPr lang="nl-NL" dirty="0">
                <a:cs typeface="Calibri"/>
              </a:rPr>
              <a:t>4. Programma: Leeromgeving</a:t>
            </a:r>
          </a:p>
          <a:p>
            <a:pPr marL="0" indent="0">
              <a:buNone/>
            </a:pPr>
            <a:r>
              <a:rPr lang="nl-NL" b="1" dirty="0">
                <a:cs typeface="Calibri"/>
              </a:rPr>
              <a:t>5. Instroom</a:t>
            </a:r>
          </a:p>
          <a:p>
            <a:pPr marL="0" indent="0">
              <a:buNone/>
            </a:pPr>
            <a:r>
              <a:rPr lang="nl-NL" dirty="0">
                <a:cs typeface="Calibri"/>
              </a:rPr>
              <a:t>6. Personeel</a:t>
            </a:r>
          </a:p>
          <a:p>
            <a:pPr marL="0" indent="0">
              <a:buNone/>
            </a:pPr>
            <a:r>
              <a:rPr lang="nl-NL" dirty="0">
                <a:cs typeface="Calibri"/>
              </a:rPr>
              <a:t>7. Voorzieningen</a:t>
            </a:r>
          </a:p>
          <a:p>
            <a:pPr marL="0" indent="0">
              <a:buNone/>
            </a:pPr>
            <a:r>
              <a:rPr lang="nl-NL" b="1" dirty="0">
                <a:cs typeface="Calibri"/>
              </a:rPr>
              <a:t>8. Begeleiding</a:t>
            </a:r>
          </a:p>
          <a:p>
            <a:pPr marL="0" indent="0">
              <a:buNone/>
            </a:pPr>
            <a:r>
              <a:rPr lang="nl-NL" dirty="0">
                <a:cs typeface="Calibri"/>
              </a:rPr>
              <a:t>9. Kwaliteitszorg</a:t>
            </a:r>
          </a:p>
          <a:p>
            <a:pPr marL="0" indent="0">
              <a:buNone/>
            </a:pPr>
            <a:r>
              <a:rPr lang="nl-NL" dirty="0">
                <a:cs typeface="Calibri"/>
              </a:rPr>
              <a:t>10. Toetsing</a:t>
            </a:r>
          </a:p>
          <a:p>
            <a:pPr marL="0" indent="0">
              <a:buNone/>
            </a:pPr>
            <a:r>
              <a:rPr lang="nl-NL" b="1" dirty="0">
                <a:cs typeface="Calibri"/>
              </a:rPr>
              <a:t>11. Gerealiseerde leerresultaten</a:t>
            </a:r>
          </a:p>
        </p:txBody>
      </p:sp>
    </p:spTree>
    <p:extLst>
      <p:ext uri="{BB962C8B-B14F-4D97-AF65-F5344CB8AC3E}">
        <p14:creationId xmlns:p14="http://schemas.microsoft.com/office/powerpoint/2010/main" val="7993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DE553-36D6-9038-4529-4FD4070D2417}"/>
              </a:ext>
            </a:extLst>
          </p:cNvPr>
          <p:cNvSpPr>
            <a:spLocks noGrp="1"/>
          </p:cNvSpPr>
          <p:nvPr>
            <p:ph type="title"/>
          </p:nvPr>
        </p:nvSpPr>
        <p:spPr/>
        <p:txBody>
          <a:bodyPr/>
          <a:lstStyle/>
          <a:p>
            <a:r>
              <a:rPr lang="nl-NL" dirty="0">
                <a:cs typeface="Calibri Light"/>
              </a:rPr>
              <a:t>Standaard 1, 2, 5, 8, 11</a:t>
            </a:r>
            <a:endParaRPr lang="nl-NL" dirty="0"/>
          </a:p>
        </p:txBody>
      </p:sp>
      <p:sp>
        <p:nvSpPr>
          <p:cNvPr id="3" name="Tijdelijke aanduiding voor inhoud 2">
            <a:extLst>
              <a:ext uri="{FF2B5EF4-FFF2-40B4-BE49-F238E27FC236}">
                <a16:creationId xmlns:a16="http://schemas.microsoft.com/office/drawing/2014/main" id="{7E7ED2F6-D747-C536-8963-EB58AD292B2F}"/>
              </a:ext>
            </a:extLst>
          </p:cNvPr>
          <p:cNvSpPr>
            <a:spLocks noGrp="1"/>
          </p:cNvSpPr>
          <p:nvPr>
            <p:ph idx="1"/>
          </p:nvPr>
        </p:nvSpPr>
        <p:spPr/>
        <p:txBody>
          <a:bodyPr vert="horz" lIns="91440" tIns="45720" rIns="91440" bIns="45720" rtlCol="0" anchor="t">
            <a:normAutofit/>
          </a:bodyPr>
          <a:lstStyle/>
          <a:p>
            <a:pPr marL="0" indent="0">
              <a:buNone/>
            </a:pPr>
            <a:r>
              <a:rPr lang="nl-NL" dirty="0">
                <a:cs typeface="Calibri"/>
              </a:rPr>
              <a:t>Per standaard:</a:t>
            </a:r>
          </a:p>
          <a:p>
            <a:pPr marL="0" indent="0">
              <a:buNone/>
            </a:pPr>
            <a:r>
              <a:rPr lang="nl-NL" dirty="0">
                <a:cs typeface="Calibri"/>
              </a:rPr>
              <a:t>Wat gaat al goed?</a:t>
            </a:r>
          </a:p>
          <a:p>
            <a:pPr marL="0" indent="0">
              <a:buNone/>
            </a:pPr>
            <a:r>
              <a:rPr lang="nl-NL" dirty="0">
                <a:cs typeface="Calibri"/>
              </a:rPr>
              <a:t>Wat kan beter?</a:t>
            </a:r>
          </a:p>
          <a:p>
            <a:pPr marL="0" indent="0">
              <a:buNone/>
            </a:pPr>
            <a:r>
              <a:rPr lang="nl-NL" dirty="0">
                <a:cs typeface="Calibri"/>
              </a:rPr>
              <a:t>Waar willen we naar toe? </a:t>
            </a:r>
          </a:p>
          <a:p>
            <a:pPr marL="0" indent="0">
              <a:buNone/>
            </a:pPr>
            <a:endParaRPr lang="nl-NL" dirty="0">
              <a:cs typeface="Calibri"/>
            </a:endParaRPr>
          </a:p>
          <a:p>
            <a:pPr marL="0" indent="0">
              <a:buNone/>
            </a:pPr>
            <a:r>
              <a:rPr lang="nl-NL" dirty="0">
                <a:cs typeface="Calibri"/>
              </a:rPr>
              <a:t>Zelfevaluatie:  </a:t>
            </a:r>
            <a:r>
              <a:rPr lang="nl-NL" dirty="0">
                <a:solidFill>
                  <a:srgbClr val="4B95D7"/>
                </a:solidFill>
                <a:cs typeface="Calibri"/>
              </a:rPr>
              <a:t>Waar komen we vandaan?</a:t>
            </a:r>
          </a:p>
          <a:p>
            <a:pPr marL="0" indent="0">
              <a:buNone/>
            </a:pPr>
            <a:r>
              <a:rPr lang="nl-NL" dirty="0">
                <a:solidFill>
                  <a:srgbClr val="4B95D7"/>
                </a:solidFill>
                <a:cs typeface="Calibri"/>
              </a:rPr>
              <a:t>		      Waar staan we nu?</a:t>
            </a:r>
          </a:p>
          <a:p>
            <a:pPr marL="0" indent="0">
              <a:buNone/>
            </a:pPr>
            <a:r>
              <a:rPr lang="nl-NL" sz="1800" dirty="0">
                <a:solidFill>
                  <a:srgbClr val="4B95D7"/>
                </a:solidFill>
                <a:cs typeface="Calibri"/>
              </a:rPr>
              <a:t>		   	</a:t>
            </a:r>
            <a:r>
              <a:rPr lang="nl-NL" sz="1800" i="1" dirty="0">
                <a:solidFill>
                  <a:srgbClr val="4B95D7"/>
                </a:solidFill>
                <a:cs typeface="Calibri"/>
              </a:rPr>
              <a:t>incl.: Wat kan beter?</a:t>
            </a:r>
            <a:endParaRPr lang="nl-NL" sz="1800" dirty="0">
              <a:solidFill>
                <a:srgbClr val="4B95D7"/>
              </a:solidFill>
              <a:cs typeface="Calibri"/>
            </a:endParaRPr>
          </a:p>
          <a:p>
            <a:pPr marL="0" indent="0">
              <a:buNone/>
            </a:pPr>
            <a:r>
              <a:rPr lang="nl-NL" dirty="0">
                <a:solidFill>
                  <a:srgbClr val="4B95D7"/>
                </a:solidFill>
                <a:cs typeface="Calibri"/>
              </a:rPr>
              <a:t>		      Waar gaan we naartoe?</a:t>
            </a:r>
            <a:endParaRPr lang="nl-NL" dirty="0">
              <a:cs typeface="Calibri"/>
            </a:endParaRPr>
          </a:p>
        </p:txBody>
      </p:sp>
    </p:spTree>
    <p:extLst>
      <p:ext uri="{BB962C8B-B14F-4D97-AF65-F5344CB8AC3E}">
        <p14:creationId xmlns:p14="http://schemas.microsoft.com/office/powerpoint/2010/main" val="208925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B554D-819C-3E37-D527-DB48CAEFEB9C}"/>
              </a:ext>
            </a:extLst>
          </p:cNvPr>
          <p:cNvSpPr>
            <a:spLocks noGrp="1"/>
          </p:cNvSpPr>
          <p:nvPr>
            <p:ph type="title"/>
          </p:nvPr>
        </p:nvSpPr>
        <p:spPr>
          <a:xfrm>
            <a:off x="395536" y="806351"/>
            <a:ext cx="7119937" cy="606425"/>
          </a:xfrm>
        </p:spPr>
        <p:txBody>
          <a:bodyPr/>
          <a:lstStyle/>
          <a:p>
            <a:r>
              <a:rPr lang="nl-NL" dirty="0"/>
              <a:t>Accreditatie Ad-PEP</a:t>
            </a:r>
          </a:p>
        </p:txBody>
      </p:sp>
      <p:pic>
        <p:nvPicPr>
          <p:cNvPr id="5" name="Afbeelding 4" descr="Afbeelding met tekst, schermopname, Lettertype, nummer&#10;&#10;Automatisch gegenereerde beschrijving">
            <a:extLst>
              <a:ext uri="{FF2B5EF4-FFF2-40B4-BE49-F238E27FC236}">
                <a16:creationId xmlns:a16="http://schemas.microsoft.com/office/drawing/2014/main" id="{38AFA5EA-073B-C8B7-86F9-7A5F3DEA8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34348"/>
            <a:ext cx="8577511" cy="4602964"/>
          </a:xfrm>
          <a:prstGeom prst="rect">
            <a:avLst/>
          </a:prstGeom>
        </p:spPr>
      </p:pic>
    </p:spTree>
    <p:extLst>
      <p:ext uri="{BB962C8B-B14F-4D97-AF65-F5344CB8AC3E}">
        <p14:creationId xmlns:p14="http://schemas.microsoft.com/office/powerpoint/2010/main" val="49923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B554D-819C-3E37-D527-DB48CAEFEB9C}"/>
              </a:ext>
            </a:extLst>
          </p:cNvPr>
          <p:cNvSpPr>
            <a:spLocks noGrp="1"/>
          </p:cNvSpPr>
          <p:nvPr>
            <p:ph type="title"/>
          </p:nvPr>
        </p:nvSpPr>
        <p:spPr>
          <a:xfrm>
            <a:off x="395536" y="404664"/>
            <a:ext cx="7119937" cy="606425"/>
          </a:xfrm>
        </p:spPr>
        <p:txBody>
          <a:bodyPr/>
          <a:lstStyle/>
          <a:p>
            <a:r>
              <a:rPr lang="nl-NL" dirty="0"/>
              <a:t>Accreditatie Ad-PEP</a:t>
            </a:r>
          </a:p>
        </p:txBody>
      </p:sp>
      <p:pic>
        <p:nvPicPr>
          <p:cNvPr id="4" name="Afbeelding 3" descr="Afbeelding met tekst, schermopname, Lettertype, document&#10;&#10;Automatisch gegenereerde beschrijving">
            <a:extLst>
              <a:ext uri="{FF2B5EF4-FFF2-40B4-BE49-F238E27FC236}">
                <a16:creationId xmlns:a16="http://schemas.microsoft.com/office/drawing/2014/main" id="{62173F90-6204-A62A-8FF8-02A32A1E997C}"/>
              </a:ext>
            </a:extLst>
          </p:cNvPr>
          <p:cNvPicPr>
            <a:picLocks noChangeAspect="1"/>
          </p:cNvPicPr>
          <p:nvPr/>
        </p:nvPicPr>
        <p:blipFill rotWithShape="1">
          <a:blip r:embed="rId2">
            <a:extLst>
              <a:ext uri="{28A0092B-C50C-407E-A947-70E740481C1C}">
                <a14:useLocalDpi xmlns:a14="http://schemas.microsoft.com/office/drawing/2010/main" val="0"/>
              </a:ext>
            </a:extLst>
          </a:blip>
          <a:srcRect b="29828"/>
          <a:stretch/>
        </p:blipFill>
        <p:spPr>
          <a:xfrm>
            <a:off x="381336" y="1052736"/>
            <a:ext cx="8285247" cy="4422849"/>
          </a:xfrm>
          <a:prstGeom prst="rect">
            <a:avLst/>
          </a:prstGeom>
        </p:spPr>
      </p:pic>
      <p:pic>
        <p:nvPicPr>
          <p:cNvPr id="7" name="Afbeelding 6">
            <a:extLst>
              <a:ext uri="{FF2B5EF4-FFF2-40B4-BE49-F238E27FC236}">
                <a16:creationId xmlns:a16="http://schemas.microsoft.com/office/drawing/2014/main" id="{40D2C267-083C-F6EF-CA5C-7F710AE56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5721945"/>
            <a:ext cx="8271047" cy="746692"/>
          </a:xfrm>
          <a:prstGeom prst="rect">
            <a:avLst/>
          </a:prstGeom>
        </p:spPr>
      </p:pic>
    </p:spTree>
    <p:extLst>
      <p:ext uri="{BB962C8B-B14F-4D97-AF65-F5344CB8AC3E}">
        <p14:creationId xmlns:p14="http://schemas.microsoft.com/office/powerpoint/2010/main" val="182416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B554D-819C-3E37-D527-DB48CAEFEB9C}"/>
              </a:ext>
            </a:extLst>
          </p:cNvPr>
          <p:cNvSpPr>
            <a:spLocks noGrp="1"/>
          </p:cNvSpPr>
          <p:nvPr>
            <p:ph type="title"/>
          </p:nvPr>
        </p:nvSpPr>
        <p:spPr>
          <a:xfrm>
            <a:off x="395536" y="404664"/>
            <a:ext cx="7119937" cy="606425"/>
          </a:xfrm>
        </p:spPr>
        <p:txBody>
          <a:bodyPr/>
          <a:lstStyle/>
          <a:p>
            <a:r>
              <a:rPr lang="nl-NL" dirty="0"/>
              <a:t>Accreditatie Ad-PEP</a:t>
            </a:r>
          </a:p>
        </p:txBody>
      </p:sp>
      <p:pic>
        <p:nvPicPr>
          <p:cNvPr id="5" name="Afbeelding 4" descr="Afbeelding met tekst, Lettertype, schermopname, algebra&#10;&#10;Automatisch gegenereerde beschrijving">
            <a:extLst>
              <a:ext uri="{FF2B5EF4-FFF2-40B4-BE49-F238E27FC236}">
                <a16:creationId xmlns:a16="http://schemas.microsoft.com/office/drawing/2014/main" id="{4375A38C-5463-030F-A9A5-186E05F9D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72" y="1268760"/>
            <a:ext cx="7772400" cy="1182113"/>
          </a:xfrm>
          <a:prstGeom prst="rect">
            <a:avLst/>
          </a:prstGeom>
        </p:spPr>
      </p:pic>
      <p:sp>
        <p:nvSpPr>
          <p:cNvPr id="6" name="Pijl links 5">
            <a:extLst>
              <a:ext uri="{FF2B5EF4-FFF2-40B4-BE49-F238E27FC236}">
                <a16:creationId xmlns:a16="http://schemas.microsoft.com/office/drawing/2014/main" id="{8F2BFC06-6D52-9F93-4889-19325AE3672A}"/>
              </a:ext>
            </a:extLst>
          </p:cNvPr>
          <p:cNvSpPr/>
          <p:nvPr/>
        </p:nvSpPr>
        <p:spPr>
          <a:xfrm rot="10800000">
            <a:off x="7148569" y="1859816"/>
            <a:ext cx="1584176" cy="432048"/>
          </a:xfrm>
          <a:prstGeom prst="rightArrow">
            <a:avLst/>
          </a:prstGeom>
          <a:solidFill>
            <a:srgbClr val="F18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schermopname, Lettertype, algebra&#10;&#10;Automatisch gegenereerde beschrijving">
            <a:extLst>
              <a:ext uri="{FF2B5EF4-FFF2-40B4-BE49-F238E27FC236}">
                <a16:creationId xmlns:a16="http://schemas.microsoft.com/office/drawing/2014/main" id="{8744F16C-5E37-22A6-31E0-CE62916AA3B4}"/>
              </a:ext>
            </a:extLst>
          </p:cNvPr>
          <p:cNvPicPr>
            <a:picLocks noChangeAspect="1"/>
          </p:cNvPicPr>
          <p:nvPr/>
        </p:nvPicPr>
        <p:blipFill rotWithShape="1">
          <a:blip r:embed="rId3">
            <a:extLst>
              <a:ext uri="{28A0092B-C50C-407E-A947-70E740481C1C}">
                <a14:useLocalDpi xmlns:a14="http://schemas.microsoft.com/office/drawing/2010/main" val="0"/>
              </a:ext>
            </a:extLst>
          </a:blip>
          <a:srcRect t="27623"/>
          <a:stretch/>
        </p:blipFill>
        <p:spPr>
          <a:xfrm>
            <a:off x="393304" y="4626106"/>
            <a:ext cx="7772400" cy="1965228"/>
          </a:xfrm>
          <a:prstGeom prst="rect">
            <a:avLst/>
          </a:prstGeom>
        </p:spPr>
      </p:pic>
      <p:pic>
        <p:nvPicPr>
          <p:cNvPr id="11" name="Afbeelding 10" descr="Afbeelding met tekst, Lettertype, schermopname, informatie&#10;&#10;Automatisch gegenereerde beschrijving">
            <a:extLst>
              <a:ext uri="{FF2B5EF4-FFF2-40B4-BE49-F238E27FC236}">
                <a16:creationId xmlns:a16="http://schemas.microsoft.com/office/drawing/2014/main" id="{0B1A1235-13AB-6C8E-3999-CDC04772F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04" y="2653725"/>
            <a:ext cx="7772400" cy="1753403"/>
          </a:xfrm>
          <a:prstGeom prst="rect">
            <a:avLst/>
          </a:prstGeom>
        </p:spPr>
      </p:pic>
    </p:spTree>
    <p:extLst>
      <p:ext uri="{BB962C8B-B14F-4D97-AF65-F5344CB8AC3E}">
        <p14:creationId xmlns:p14="http://schemas.microsoft.com/office/powerpoint/2010/main" val="394892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BA664-11BB-B806-9885-A7C199BB21CA}"/>
              </a:ext>
            </a:extLst>
          </p:cNvPr>
          <p:cNvSpPr>
            <a:spLocks noGrp="1"/>
          </p:cNvSpPr>
          <p:nvPr>
            <p:ph type="title"/>
          </p:nvPr>
        </p:nvSpPr>
        <p:spPr/>
        <p:txBody>
          <a:bodyPr/>
          <a:lstStyle/>
          <a:p>
            <a:r>
              <a:rPr lang="nl-NL" dirty="0"/>
              <a:t>Accreditatie Ad-PEP</a:t>
            </a:r>
          </a:p>
        </p:txBody>
      </p:sp>
      <p:sp>
        <p:nvSpPr>
          <p:cNvPr id="3" name="Tijdelijke aanduiding voor inhoud 2">
            <a:extLst>
              <a:ext uri="{FF2B5EF4-FFF2-40B4-BE49-F238E27FC236}">
                <a16:creationId xmlns:a16="http://schemas.microsoft.com/office/drawing/2014/main" id="{7DD4015F-FE32-02D1-DCEE-508A6DE038FC}"/>
              </a:ext>
            </a:extLst>
          </p:cNvPr>
          <p:cNvSpPr>
            <a:spLocks noGrp="1"/>
          </p:cNvSpPr>
          <p:nvPr>
            <p:ph idx="1"/>
          </p:nvPr>
        </p:nvSpPr>
        <p:spPr/>
        <p:txBody>
          <a:bodyPr/>
          <a:lstStyle/>
          <a:p>
            <a:r>
              <a:rPr lang="nl-NL" dirty="0"/>
              <a:t>Herken je wat jullie ons meegegeven hebben?</a:t>
            </a:r>
          </a:p>
          <a:p>
            <a:r>
              <a:rPr lang="nl-NL" dirty="0"/>
              <a:t>Welke aanvullingen heb je eventueel nog?</a:t>
            </a:r>
          </a:p>
          <a:p>
            <a:endParaRPr lang="nl-NL" dirty="0"/>
          </a:p>
          <a:p>
            <a:r>
              <a:rPr lang="nl-NL" dirty="0"/>
              <a:t>Wat moeten we in elk geval laten zien/in de </a:t>
            </a:r>
            <a:r>
              <a:rPr lang="nl-NL"/>
              <a:t>spotlights zetten </a:t>
            </a:r>
            <a:r>
              <a:rPr lang="nl-NL" dirty="0"/>
              <a:t>tijdens </a:t>
            </a:r>
            <a:r>
              <a:rPr lang="nl-NL"/>
              <a:t>de visitatie?</a:t>
            </a:r>
          </a:p>
        </p:txBody>
      </p:sp>
    </p:spTree>
    <p:extLst>
      <p:ext uri="{BB962C8B-B14F-4D97-AF65-F5344CB8AC3E}">
        <p14:creationId xmlns:p14="http://schemas.microsoft.com/office/powerpoint/2010/main" val="263633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Voorlichting praktijkbeoordelaars</a:t>
            </a:r>
          </a:p>
        </p:txBody>
      </p:sp>
      <p:sp>
        <p:nvSpPr>
          <p:cNvPr id="3" name="Tijdelijke aanduiding voor inhoud 2"/>
          <p:cNvSpPr>
            <a:spLocks noGrp="1"/>
          </p:cNvSpPr>
          <p:nvPr>
            <p:ph idx="1"/>
          </p:nvPr>
        </p:nvSpPr>
        <p:spPr>
          <a:xfrm>
            <a:off x="1268413" y="1687513"/>
            <a:ext cx="7696075" cy="4694237"/>
          </a:xfrm>
        </p:spPr>
        <p:txBody>
          <a:bodyPr/>
          <a:lstStyle/>
          <a:p>
            <a:pPr>
              <a:lnSpc>
                <a:spcPct val="120000"/>
              </a:lnSpc>
            </a:pPr>
            <a:r>
              <a:rPr lang="nl-NL" dirty="0"/>
              <a:t>Algemene informatie: (opleiding Ad-PEP, beroepsbeeld, bekwaamheden en leerdoelen)  &gt; zie presentatie semester 1/3</a:t>
            </a:r>
          </a:p>
          <a:p>
            <a:pPr marL="0" indent="0">
              <a:lnSpc>
                <a:spcPct val="120000"/>
              </a:lnSpc>
              <a:buNone/>
            </a:pPr>
            <a:endParaRPr lang="nl-NL" dirty="0"/>
          </a:p>
          <a:p>
            <a:pPr marL="0" indent="0">
              <a:lnSpc>
                <a:spcPct val="120000"/>
              </a:lnSpc>
              <a:buNone/>
            </a:pPr>
            <a:r>
              <a:rPr lang="nl-NL" dirty="0"/>
              <a:t>Deze presentatie:</a:t>
            </a:r>
          </a:p>
          <a:p>
            <a:pPr>
              <a:lnSpc>
                <a:spcPct val="120000"/>
              </a:lnSpc>
            </a:pPr>
            <a:r>
              <a:rPr lang="nl-NL" dirty="0"/>
              <a:t>Praktijkbeoordeling Ad1</a:t>
            </a:r>
          </a:p>
          <a:p>
            <a:pPr>
              <a:lnSpc>
                <a:spcPct val="120000"/>
              </a:lnSpc>
            </a:pPr>
            <a:r>
              <a:rPr lang="nl-NL" dirty="0"/>
              <a:t>Praktijkbeoordeling Ad2</a:t>
            </a:r>
          </a:p>
        </p:txBody>
      </p:sp>
      <p:pic>
        <p:nvPicPr>
          <p:cNvPr id="4" name="Afbeelding 3"/>
          <p:cNvPicPr>
            <a:picLocks noChangeAspect="1"/>
          </p:cNvPicPr>
          <p:nvPr/>
        </p:nvPicPr>
        <p:blipFill>
          <a:blip r:embed="rId3"/>
          <a:stretch>
            <a:fillRect/>
          </a:stretch>
        </p:blipFill>
        <p:spPr>
          <a:xfrm>
            <a:off x="6156176" y="3861048"/>
            <a:ext cx="2848464" cy="2852936"/>
          </a:xfrm>
          <a:prstGeom prst="rect">
            <a:avLst/>
          </a:prstGeom>
        </p:spPr>
      </p:pic>
    </p:spTree>
    <p:extLst>
      <p:ext uri="{BB962C8B-B14F-4D97-AF65-F5344CB8AC3E}">
        <p14:creationId xmlns:p14="http://schemas.microsoft.com/office/powerpoint/2010/main" val="3842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Terugblik</a:t>
            </a:r>
          </a:p>
        </p:txBody>
      </p:sp>
      <p:sp>
        <p:nvSpPr>
          <p:cNvPr id="3" name="Tijdelijke aanduiding voor inhoud 2"/>
          <p:cNvSpPr>
            <a:spLocks noGrp="1"/>
          </p:cNvSpPr>
          <p:nvPr>
            <p:ph idx="1"/>
          </p:nvPr>
        </p:nvSpPr>
        <p:spPr/>
        <p:txBody>
          <a:bodyPr/>
          <a:lstStyle/>
          <a:p>
            <a:pPr>
              <a:lnSpc>
                <a:spcPct val="130000"/>
              </a:lnSpc>
            </a:pPr>
            <a:r>
              <a:rPr lang="nl-NL" dirty="0"/>
              <a:t>Praktijkbeoordelingen semester 1 (Ad1)</a:t>
            </a:r>
          </a:p>
          <a:p>
            <a:pPr>
              <a:lnSpc>
                <a:spcPct val="130000"/>
              </a:lnSpc>
            </a:pPr>
            <a:r>
              <a:rPr lang="nl-NL" dirty="0"/>
              <a:t>Praktijkbeoordelingen semester 3 (Ad2)</a:t>
            </a:r>
          </a:p>
          <a:p>
            <a:pPr>
              <a:lnSpc>
                <a:spcPct val="130000"/>
              </a:lnSpc>
            </a:pPr>
            <a:r>
              <a:rPr lang="nl-NL" dirty="0"/>
              <a:t>Vragen?</a:t>
            </a:r>
          </a:p>
          <a:p>
            <a:pPr>
              <a:lnSpc>
                <a:spcPct val="130000"/>
              </a:lnSpc>
            </a:pPr>
            <a:r>
              <a:rPr lang="nl-NL" dirty="0"/>
              <a:t>Aandachtspunten?</a:t>
            </a:r>
          </a:p>
        </p:txBody>
      </p:sp>
    </p:spTree>
    <p:extLst>
      <p:ext uri="{BB962C8B-B14F-4D97-AF65-F5344CB8AC3E}">
        <p14:creationId xmlns:p14="http://schemas.microsoft.com/office/powerpoint/2010/main" val="163096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praktijkbeoordeling</a:t>
            </a:r>
          </a:p>
        </p:txBody>
      </p:sp>
      <p:sp>
        <p:nvSpPr>
          <p:cNvPr id="5" name="Tijdelijke aanduiding voor inhoud 2"/>
          <p:cNvSpPr>
            <a:spLocks noGrp="1"/>
          </p:cNvSpPr>
          <p:nvPr>
            <p:ph idx="1"/>
          </p:nvPr>
        </p:nvSpPr>
        <p:spPr>
          <a:xfrm>
            <a:off x="1268413" y="1831107"/>
            <a:ext cx="7119937" cy="4694237"/>
          </a:xfrm>
        </p:spPr>
        <p:txBody>
          <a:bodyPr/>
          <a:lstStyle/>
          <a:p>
            <a:pPr marL="0" indent="0">
              <a:buNone/>
            </a:pPr>
            <a:r>
              <a:rPr lang="nl-NL" dirty="0"/>
              <a:t>Model 1: Beroepshouding</a:t>
            </a:r>
          </a:p>
          <a:p>
            <a:pPr marL="0" indent="0">
              <a:buNone/>
            </a:pPr>
            <a:endParaRPr lang="nl-NL" dirty="0"/>
          </a:p>
          <a:p>
            <a:pPr marL="0" indent="0">
              <a:buNone/>
            </a:pPr>
            <a:r>
              <a:rPr lang="nl-NL" dirty="0"/>
              <a:t>Model 2: Proces</a:t>
            </a:r>
          </a:p>
          <a:p>
            <a:pPr marL="0" indent="0">
              <a:buNone/>
            </a:pPr>
            <a:endParaRPr lang="nl-NL" dirty="0"/>
          </a:p>
          <a:p>
            <a:pPr marL="0" indent="0">
              <a:buNone/>
            </a:pPr>
            <a:r>
              <a:rPr lang="nl-NL" dirty="0"/>
              <a:t>Model 3: Activiteit </a:t>
            </a:r>
            <a:endParaRPr lang="nl-NL" b="1" dirty="0">
              <a:solidFill>
                <a:srgbClr val="FF0000"/>
              </a:solidFill>
            </a:endParaRPr>
          </a:p>
          <a:p>
            <a:pPr marL="0" indent="0">
              <a:buNone/>
            </a:pPr>
            <a:endParaRPr lang="nl-NL" dirty="0"/>
          </a:p>
          <a:p>
            <a:pPr marL="0" indent="0">
              <a:buNone/>
            </a:pPr>
            <a:r>
              <a:rPr lang="nl-NL" dirty="0"/>
              <a:t>Model 4: Gesprek</a:t>
            </a:r>
          </a:p>
        </p:txBody>
      </p:sp>
    </p:spTree>
    <p:extLst>
      <p:ext uri="{BB962C8B-B14F-4D97-AF65-F5344CB8AC3E}">
        <p14:creationId xmlns:p14="http://schemas.microsoft.com/office/powerpoint/2010/main" val="42465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praktijkbeoordeling</a:t>
            </a:r>
          </a:p>
        </p:txBody>
      </p:sp>
      <p:sp>
        <p:nvSpPr>
          <p:cNvPr id="5" name="Tijdelijke aanduiding voor inhoud 2"/>
          <p:cNvSpPr>
            <a:spLocks noGrp="1"/>
          </p:cNvSpPr>
          <p:nvPr>
            <p:ph idx="1"/>
          </p:nvPr>
        </p:nvSpPr>
        <p:spPr>
          <a:xfrm>
            <a:off x="1268413" y="1831107"/>
            <a:ext cx="6471939" cy="4694237"/>
          </a:xfrm>
        </p:spPr>
        <p:txBody>
          <a:bodyPr/>
          <a:lstStyle/>
          <a:p>
            <a:pPr marL="0" indent="0">
              <a:buNone/>
            </a:pPr>
            <a:r>
              <a:rPr lang="nl-NL" dirty="0"/>
              <a:t>Model 1: Beroepshouding  </a:t>
            </a:r>
            <a:r>
              <a:rPr lang="nl-NL" dirty="0">
                <a:solidFill>
                  <a:srgbClr val="4B95D7"/>
                </a:solidFill>
              </a:rPr>
              <a:t>20%</a:t>
            </a:r>
            <a:endParaRPr lang="nl-NL" dirty="0"/>
          </a:p>
          <a:p>
            <a:pPr marL="0" indent="0">
              <a:buNone/>
            </a:pPr>
            <a:endParaRPr lang="nl-NL" dirty="0"/>
          </a:p>
          <a:p>
            <a:pPr marL="0" indent="0">
              <a:buNone/>
            </a:pPr>
            <a:r>
              <a:rPr lang="nl-NL" dirty="0"/>
              <a:t>Model 2: Proces  </a:t>
            </a:r>
            <a:r>
              <a:rPr lang="nl-NL" dirty="0">
                <a:solidFill>
                  <a:srgbClr val="4B95D7"/>
                </a:solidFill>
              </a:rPr>
              <a:t>50%</a:t>
            </a:r>
            <a:endParaRPr lang="nl-NL" dirty="0"/>
          </a:p>
          <a:p>
            <a:pPr marL="0" indent="0">
              <a:buNone/>
            </a:pPr>
            <a:endParaRPr lang="nl-NL" dirty="0"/>
          </a:p>
          <a:p>
            <a:pPr marL="0" indent="0">
              <a:buNone/>
            </a:pPr>
            <a:r>
              <a:rPr lang="nl-NL" dirty="0"/>
              <a:t>Model 3: Activiteit  </a:t>
            </a:r>
            <a:r>
              <a:rPr lang="nl-NL" dirty="0">
                <a:solidFill>
                  <a:srgbClr val="4B95D7"/>
                </a:solidFill>
              </a:rPr>
              <a:t>10%</a:t>
            </a:r>
            <a:endParaRPr lang="nl-NL" dirty="0"/>
          </a:p>
          <a:p>
            <a:pPr marL="0" indent="0">
              <a:buNone/>
            </a:pPr>
            <a:endParaRPr lang="nl-NL" dirty="0"/>
          </a:p>
          <a:p>
            <a:pPr marL="0" indent="0">
              <a:buNone/>
            </a:pPr>
            <a:r>
              <a:rPr lang="nl-NL" dirty="0"/>
              <a:t>Model 4: Gesprek  </a:t>
            </a:r>
            <a:r>
              <a:rPr lang="nl-NL" dirty="0">
                <a:solidFill>
                  <a:srgbClr val="4B95D7"/>
                </a:solidFill>
              </a:rPr>
              <a:t>20%</a:t>
            </a:r>
            <a:endParaRPr lang="nl-NL" dirty="0"/>
          </a:p>
        </p:txBody>
      </p:sp>
    </p:spTree>
    <p:extLst>
      <p:ext uri="{BB962C8B-B14F-4D97-AF65-F5344CB8AC3E}">
        <p14:creationId xmlns:p14="http://schemas.microsoft.com/office/powerpoint/2010/main" val="229723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praktijkbeoordeling (Ad 1)</a:t>
            </a:r>
            <a:br>
              <a:rPr lang="nl-NL" dirty="0"/>
            </a:br>
            <a:endParaRPr lang="nl-NL" dirty="0"/>
          </a:p>
        </p:txBody>
      </p:sp>
      <p:pic>
        <p:nvPicPr>
          <p:cNvPr id="4" name="Afbeelding 3" descr="Schermafbeelding 2020-12-08 om 16.52.08.png"/>
          <p:cNvPicPr>
            <a:picLocks noChangeAspect="1"/>
          </p:cNvPicPr>
          <p:nvPr/>
        </p:nvPicPr>
        <p:blipFill rotWithShape="1">
          <a:blip r:embed="rId3">
            <a:extLst>
              <a:ext uri="{28A0092B-C50C-407E-A947-70E740481C1C}">
                <a14:useLocalDpi xmlns:a14="http://schemas.microsoft.com/office/drawing/2010/main" val="0"/>
              </a:ext>
            </a:extLst>
          </a:blip>
          <a:srcRect b="17313"/>
          <a:stretch/>
        </p:blipFill>
        <p:spPr>
          <a:xfrm>
            <a:off x="904993" y="1430757"/>
            <a:ext cx="7812933" cy="5238603"/>
          </a:xfrm>
          <a:prstGeom prst="rect">
            <a:avLst/>
          </a:prstGeom>
        </p:spPr>
      </p:pic>
    </p:spTree>
    <p:extLst>
      <p:ext uri="{BB962C8B-B14F-4D97-AF65-F5344CB8AC3E}">
        <p14:creationId xmlns:p14="http://schemas.microsoft.com/office/powerpoint/2010/main" val="365118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praktijkbeoordeling (Ad2)</a:t>
            </a:r>
          </a:p>
        </p:txBody>
      </p:sp>
      <p:pic>
        <p:nvPicPr>
          <p:cNvPr id="5" name="Afbeelding 4" descr="Schermafbeelding 2020-12-08 om 17.0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850486"/>
            <a:ext cx="6517026" cy="4977044"/>
          </a:xfrm>
          <a:prstGeom prst="rect">
            <a:avLst/>
          </a:prstGeom>
        </p:spPr>
      </p:pic>
      <p:pic>
        <p:nvPicPr>
          <p:cNvPr id="6" name="Afbeelding 5" descr="Schermafbeelding 2020-12-08 om 17.11.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6607"/>
            <a:ext cx="9144000" cy="810469"/>
          </a:xfrm>
          <a:prstGeom prst="rect">
            <a:avLst/>
          </a:prstGeom>
        </p:spPr>
      </p:pic>
    </p:spTree>
    <p:extLst>
      <p:ext uri="{BB962C8B-B14F-4D97-AF65-F5344CB8AC3E}">
        <p14:creationId xmlns:p14="http://schemas.microsoft.com/office/powerpoint/2010/main" val="408464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praktijkbeoordeling</a:t>
            </a:r>
          </a:p>
        </p:txBody>
      </p:sp>
      <p:sp>
        <p:nvSpPr>
          <p:cNvPr id="5" name="Tijdelijke aanduiding voor inhoud 2"/>
          <p:cNvSpPr>
            <a:spLocks noGrp="1"/>
          </p:cNvSpPr>
          <p:nvPr>
            <p:ph idx="1"/>
          </p:nvPr>
        </p:nvSpPr>
        <p:spPr>
          <a:xfrm>
            <a:off x="1268413" y="1831107"/>
            <a:ext cx="6471939" cy="4694237"/>
          </a:xfrm>
        </p:spPr>
        <p:txBody>
          <a:bodyPr/>
          <a:lstStyle/>
          <a:p>
            <a:pPr>
              <a:lnSpc>
                <a:spcPct val="120000"/>
              </a:lnSpc>
            </a:pPr>
            <a:r>
              <a:rPr lang="nl-NL" dirty="0"/>
              <a:t>Off/online</a:t>
            </a:r>
          </a:p>
          <a:p>
            <a:pPr>
              <a:lnSpc>
                <a:spcPct val="120000"/>
              </a:lnSpc>
            </a:pPr>
            <a:r>
              <a:rPr lang="nl-NL" dirty="0"/>
              <a:t>Duur van de activiteit</a:t>
            </a:r>
          </a:p>
          <a:p>
            <a:pPr>
              <a:lnSpc>
                <a:spcPct val="120000"/>
              </a:lnSpc>
            </a:pPr>
            <a:r>
              <a:rPr lang="nl-NL" dirty="0"/>
              <a:t>Voorbereidingsformulier activiteiten met volwassenen</a:t>
            </a:r>
          </a:p>
          <a:p>
            <a:pPr marL="0" indent="0">
              <a:lnSpc>
                <a:spcPct val="120000"/>
              </a:lnSpc>
              <a:buNone/>
            </a:pPr>
            <a:endParaRPr lang="nl-NL" dirty="0"/>
          </a:p>
          <a:p>
            <a:endParaRPr lang="nl-NL" dirty="0"/>
          </a:p>
        </p:txBody>
      </p:sp>
    </p:spTree>
    <p:extLst>
      <p:ext uri="{BB962C8B-B14F-4D97-AF65-F5344CB8AC3E}">
        <p14:creationId xmlns:p14="http://schemas.microsoft.com/office/powerpoint/2010/main" val="235836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br>
              <a:rPr lang="nl-NL" dirty="0"/>
            </a:br>
            <a:br>
              <a:rPr lang="nl-NL" dirty="0"/>
            </a:br>
            <a:br>
              <a:rPr lang="nl-NL" dirty="0"/>
            </a:br>
            <a:br>
              <a:rPr lang="nl-NL" dirty="0"/>
            </a:br>
            <a:r>
              <a:rPr lang="nl-NL" dirty="0"/>
              <a:t>Declareren: </a:t>
            </a:r>
            <a:br>
              <a:rPr lang="nl-NL" dirty="0"/>
            </a:br>
            <a:r>
              <a:rPr lang="nl-NL" sz="2800" dirty="0"/>
              <a:t>3 uur per beoordeling </a:t>
            </a:r>
            <a:br>
              <a:rPr lang="nl-NL" sz="2800" dirty="0"/>
            </a:br>
            <a:r>
              <a:rPr lang="nl-NL" sz="2800" dirty="0"/>
              <a:t>via declaratieformulier (te verkrijgen via </a:t>
            </a:r>
            <a:br>
              <a:rPr lang="nl-NL" sz="2800" dirty="0"/>
            </a:br>
            <a:r>
              <a:rPr lang="nl-NL" sz="2800" dirty="0" err="1"/>
              <a:t>stagebureauAd@iselinge.nl</a:t>
            </a:r>
            <a:r>
              <a:rPr lang="nl-NL" sz="2800" dirty="0"/>
              <a:t>)</a:t>
            </a:r>
            <a:br>
              <a:rPr lang="nl-NL" sz="2800" dirty="0"/>
            </a:br>
            <a:br>
              <a:rPr lang="nl-NL" dirty="0"/>
            </a:br>
            <a:endParaRPr lang="nl-NL" dirty="0"/>
          </a:p>
        </p:txBody>
      </p:sp>
    </p:spTree>
    <p:extLst>
      <p:ext uri="{BB962C8B-B14F-4D97-AF65-F5344CB8AC3E}">
        <p14:creationId xmlns:p14="http://schemas.microsoft.com/office/powerpoint/2010/main" val="1076993780"/>
      </p:ext>
    </p:extLst>
  </p:cSld>
  <p:clrMapOvr>
    <a:masterClrMapping/>
  </p:clrMapOvr>
</p:sld>
</file>

<file path=ppt/theme/theme1.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selinge Hogeschool [Compatibiliteitsmodus]" id="{17F5F10F-A50B-43F9-A61E-90312AE3C849}" vid="{689DB24B-B14A-4EA8-8E16-9DE87F5A04E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8000</TotalTime>
  <Words>945</Words>
  <Application>Microsoft Macintosh PowerPoint</Application>
  <PresentationFormat>Diavoorstelling (4:3)</PresentationFormat>
  <Paragraphs>117</Paragraphs>
  <Slides>17</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Trebuchet MS</vt:lpstr>
      <vt:lpstr>Aangepast ontwerp</vt:lpstr>
      <vt:lpstr>PowerPoint-presentatie</vt:lpstr>
      <vt:lpstr>Voorlichting praktijkbeoordelaars</vt:lpstr>
      <vt:lpstr>Terugblik</vt:lpstr>
      <vt:lpstr>De praktijkbeoordeling</vt:lpstr>
      <vt:lpstr>De praktijkbeoordeling</vt:lpstr>
      <vt:lpstr>De praktijkbeoordeling (Ad 1) </vt:lpstr>
      <vt:lpstr>De praktijkbeoordeling (Ad2)</vt:lpstr>
      <vt:lpstr>De praktijkbeoordeling</vt:lpstr>
      <vt:lpstr>     Declareren:  3 uur per beoordeling  via declaratieformulier (te verkrijgen via  stagebureauAd@iselinge.nl)  </vt:lpstr>
      <vt:lpstr>Vragen?</vt:lpstr>
      <vt:lpstr>Accreditatie / KZE</vt:lpstr>
      <vt:lpstr>Overzicht standaarden</vt:lpstr>
      <vt:lpstr>Standaard 1, 2, 5, 8, 11</vt:lpstr>
      <vt:lpstr>Accreditatie Ad-PEP</vt:lpstr>
      <vt:lpstr>Accreditatie Ad-PEP</vt:lpstr>
      <vt:lpstr>Accreditatie Ad-PEP</vt:lpstr>
      <vt:lpstr>Accreditatie Ad-PEP</vt:lpstr>
    </vt:vector>
  </TitlesOfParts>
  <Company>IJsselgroep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Elise Veenhuis</dc:creator>
  <cp:lastModifiedBy>Carolien van Riswijk</cp:lastModifiedBy>
  <cp:revision>155</cp:revision>
  <dcterms:created xsi:type="dcterms:W3CDTF">2016-01-08T14:56:02Z</dcterms:created>
  <dcterms:modified xsi:type="dcterms:W3CDTF">2023-11-06T13:09:59Z</dcterms:modified>
</cp:coreProperties>
</file>